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8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9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0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47" r:id="rId2"/>
    <p:sldId id="415" r:id="rId3"/>
    <p:sldId id="416" r:id="rId4"/>
    <p:sldId id="387" r:id="rId5"/>
    <p:sldId id="388" r:id="rId6"/>
    <p:sldId id="389" r:id="rId7"/>
    <p:sldId id="348" r:id="rId8"/>
    <p:sldId id="351" r:id="rId9"/>
    <p:sldId id="352" r:id="rId10"/>
    <p:sldId id="365" r:id="rId11"/>
    <p:sldId id="366" r:id="rId12"/>
    <p:sldId id="383" r:id="rId13"/>
    <p:sldId id="390" r:id="rId14"/>
    <p:sldId id="391" r:id="rId15"/>
    <p:sldId id="392" r:id="rId16"/>
    <p:sldId id="394" r:id="rId17"/>
    <p:sldId id="393" r:id="rId18"/>
    <p:sldId id="376" r:id="rId19"/>
    <p:sldId id="367" r:id="rId20"/>
    <p:sldId id="405" r:id="rId21"/>
    <p:sldId id="397" r:id="rId22"/>
    <p:sldId id="398" r:id="rId23"/>
    <p:sldId id="399" r:id="rId24"/>
    <p:sldId id="362" r:id="rId25"/>
    <p:sldId id="406" r:id="rId26"/>
    <p:sldId id="364" r:id="rId27"/>
    <p:sldId id="363" r:id="rId28"/>
    <p:sldId id="403" r:id="rId29"/>
    <p:sldId id="410" r:id="rId30"/>
    <p:sldId id="407" r:id="rId31"/>
    <p:sldId id="349" r:id="rId32"/>
    <p:sldId id="378" r:id="rId33"/>
    <p:sldId id="400" r:id="rId34"/>
    <p:sldId id="402" r:id="rId35"/>
    <p:sldId id="408" r:id="rId36"/>
    <p:sldId id="369" r:id="rId37"/>
    <p:sldId id="381" r:id="rId38"/>
    <p:sldId id="396" r:id="rId39"/>
    <p:sldId id="404" r:id="rId40"/>
    <p:sldId id="409" r:id="rId41"/>
    <p:sldId id="370" r:id="rId42"/>
    <p:sldId id="411" r:id="rId43"/>
    <p:sldId id="413" r:id="rId44"/>
    <p:sldId id="412" r:id="rId45"/>
    <p:sldId id="414" r:id="rId46"/>
    <p:sldId id="417" r:id="rId47"/>
  </p:sldIdLst>
  <p:sldSz cx="9144000" cy="5143500" type="screen16x9"/>
  <p:notesSz cx="6858000" cy="9144000"/>
  <p:custDataLst>
    <p:tags r:id="rId5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 userDrawn="1">
          <p15:clr>
            <a:srgbClr val="A4A3A4"/>
          </p15:clr>
        </p15:guide>
        <p15:guide id="2" pos="2020" userDrawn="1">
          <p15:clr>
            <a:srgbClr val="A4A3A4"/>
          </p15:clr>
        </p15:guide>
        <p15:guide id="3" pos="28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927B"/>
    <a:srgbClr val="8A8FA5"/>
    <a:srgbClr val="A08481"/>
    <a:srgbClr val="3A4058"/>
    <a:srgbClr val="D4B5B0"/>
    <a:srgbClr val="FFFFFF"/>
    <a:srgbClr val="F2F2F2"/>
    <a:srgbClr val="E9D5CE"/>
    <a:srgbClr val="D8D3CD"/>
    <a:srgbClr val="797A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1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085" y="86"/>
      </p:cViewPr>
      <p:guideLst>
        <p:guide orient="horz" pos="1755"/>
        <p:guide pos="2020"/>
        <p:guide pos="28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35\Desktop\&#25968;&#25454;&#20998;&#2651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35\Desktop\&#25968;&#25454;&#20998;&#2651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035604665438907E-2"/>
          <c:y val="0.17157712305025999"/>
          <c:w val="0.87334561080417406"/>
          <c:h val="0.718890814558059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[数据分析.xlsx]Sheet1!$B$2</c:f>
              <c:strCache>
                <c:ptCount val="1"/>
                <c:pt idx="0">
                  <c:v>事故数量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7346-428C-92E8-EE9F8634C521}"/>
              </c:ext>
            </c:extLst>
          </c:dPt>
          <c:cat>
            <c:strRef>
              <c:f>[数据分析.xlsx]Sheet1!$A$3:$A$5</c:f>
              <c:strCache>
                <c:ptCount val="3"/>
                <c:pt idx="0">
                  <c:v>16~21</c:v>
                </c:pt>
                <c:pt idx="1">
                  <c:v>21~26</c:v>
                </c:pt>
                <c:pt idx="2">
                  <c:v>26~31</c:v>
                </c:pt>
              </c:strCache>
            </c:strRef>
          </c:cat>
          <c:val>
            <c:numRef>
              <c:f>[数据分析.xlsx]Sheet1!$B$3:$B$5</c:f>
              <c:numCache>
                <c:formatCode>General</c:formatCode>
                <c:ptCount val="3"/>
                <c:pt idx="0">
                  <c:v>946955</c:v>
                </c:pt>
                <c:pt idx="1">
                  <c:v>946735</c:v>
                </c:pt>
                <c:pt idx="2">
                  <c:v>922084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46-428C-92E8-EE9F8634C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6524484"/>
        <c:axId val="917311060"/>
      </c:barChart>
      <c:catAx>
        <c:axId val="865244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17311060"/>
        <c:crosses val="autoZero"/>
        <c:auto val="1"/>
        <c:lblAlgn val="ctr"/>
        <c:lblOffset val="100"/>
        <c:noMultiLvlLbl val="0"/>
      </c:catAx>
      <c:valAx>
        <c:axId val="9173110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65244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[数据分析.xlsx]Wind_Direction!$B$2</c:f>
              <c:strCache>
                <c:ptCount val="1"/>
                <c:pt idx="0">
                  <c:v>事故数量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5">
                      <a:tint val="53333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tint val="53333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tint val="53333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63F-488F-AA41-ABFD30E7A02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tint val="76667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tint val="76667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tint val="76667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63F-488F-AA41-ABFD30E7A02A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63F-488F-AA41-ABFD30E7A02A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5">
                      <a:shade val="76667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hade val="76667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shade val="76667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63F-488F-AA41-ABFD30E7A02A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3333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hade val="53333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shade val="53333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63F-488F-AA41-ABFD30E7A02A}"/>
              </c:ext>
            </c:extLst>
          </c:dPt>
          <c:cat>
            <c:strRef>
              <c:f>[数据分析.xlsx]Wind_Direction!$A$3:$A$7</c:f>
              <c:strCache>
                <c:ptCount val="5"/>
                <c:pt idx="0">
                  <c:v>Calm</c:v>
                </c:pt>
                <c:pt idx="1">
                  <c:v>East</c:v>
                </c:pt>
                <c:pt idx="2">
                  <c:v>North</c:v>
                </c:pt>
                <c:pt idx="3">
                  <c:v>South</c:v>
                </c:pt>
                <c:pt idx="4">
                  <c:v>West</c:v>
                </c:pt>
              </c:strCache>
            </c:strRef>
          </c:cat>
          <c:val>
            <c:numRef>
              <c:f>[数据分析.xlsx]Wind_Direction!$B$3:$B$7</c:f>
              <c:numCache>
                <c:formatCode>General</c:formatCode>
                <c:ptCount val="5"/>
                <c:pt idx="0">
                  <c:v>173034</c:v>
                </c:pt>
                <c:pt idx="1">
                  <c:v>133613</c:v>
                </c:pt>
                <c:pt idx="2">
                  <c:v>205005</c:v>
                </c:pt>
                <c:pt idx="3">
                  <c:v>241119</c:v>
                </c:pt>
                <c:pt idx="4">
                  <c:v>151645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63F-488F-AA41-ABFD30E7A0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571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另外尝试了</a:t>
            </a:r>
            <a:r>
              <a:rPr lang="en-GB" altLang="zh-CN" dirty="0"/>
              <a:t>QDA - Quadratic Discriminant Analysis</a:t>
            </a:r>
            <a:r>
              <a:rPr lang="zh-CN" altLang="en-US" dirty="0"/>
              <a:t>，效果不佳，没有放入。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294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2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4"/>
          <p:cNvGrpSpPr>
            <a:grpSpLocks noChangeAspect="1"/>
          </p:cNvGrpSpPr>
          <p:nvPr userDrawn="1"/>
        </p:nvGrpSpPr>
        <p:grpSpPr bwMode="auto">
          <a:xfrm rot="2110902">
            <a:off x="-483618" y="-673953"/>
            <a:ext cx="1286452" cy="1641716"/>
            <a:chOff x="1167" y="280"/>
            <a:chExt cx="3259" cy="4159"/>
          </a:xfrm>
        </p:grpSpPr>
        <p:sp>
          <p:nvSpPr>
            <p:cNvPr id="21" name="Freeform 5"/>
            <p:cNvSpPr/>
            <p:nvPr userDrawn="1"/>
          </p:nvSpPr>
          <p:spPr bwMode="auto">
            <a:xfrm>
              <a:off x="1447" y="1577"/>
              <a:ext cx="1070" cy="1068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"/>
            <p:cNvSpPr/>
            <p:nvPr userDrawn="1"/>
          </p:nvSpPr>
          <p:spPr bwMode="auto">
            <a:xfrm>
              <a:off x="1655" y="2222"/>
              <a:ext cx="1068" cy="1070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7"/>
            <p:cNvSpPr/>
            <p:nvPr userDrawn="1"/>
          </p:nvSpPr>
          <p:spPr bwMode="auto">
            <a:xfrm>
              <a:off x="3946" y="1831"/>
              <a:ext cx="272" cy="272"/>
            </a:xfrm>
            <a:custGeom>
              <a:avLst/>
              <a:gdLst>
                <a:gd name="T0" fmla="*/ 153 w 188"/>
                <a:gd name="T1" fmla="*/ 33 h 188"/>
                <a:gd name="T2" fmla="*/ 156 w 188"/>
                <a:gd name="T3" fmla="*/ 153 h 188"/>
                <a:gd name="T4" fmla="*/ 36 w 188"/>
                <a:gd name="T5" fmla="*/ 156 h 188"/>
                <a:gd name="T6" fmla="*/ 33 w 188"/>
                <a:gd name="T7" fmla="*/ 36 h 188"/>
                <a:gd name="T8" fmla="*/ 153 w 188"/>
                <a:gd name="T9" fmla="*/ 3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53" y="33"/>
                  </a:moveTo>
                  <a:cubicBezTo>
                    <a:pt x="187" y="65"/>
                    <a:pt x="188" y="119"/>
                    <a:pt x="156" y="153"/>
                  </a:cubicBezTo>
                  <a:cubicBezTo>
                    <a:pt x="124" y="187"/>
                    <a:pt x="70" y="188"/>
                    <a:pt x="36" y="156"/>
                  </a:cubicBezTo>
                  <a:cubicBezTo>
                    <a:pt x="2" y="123"/>
                    <a:pt x="0" y="70"/>
                    <a:pt x="33" y="36"/>
                  </a:cubicBezTo>
                  <a:cubicBezTo>
                    <a:pt x="65" y="2"/>
                    <a:pt x="119" y="0"/>
                    <a:pt x="153" y="33"/>
                  </a:cubicBezTo>
                  <a:close/>
                </a:path>
              </a:pathLst>
            </a:custGeom>
            <a:solidFill>
              <a:srgbClr val="A08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0"/>
            <p:cNvSpPr/>
            <p:nvPr userDrawn="1"/>
          </p:nvSpPr>
          <p:spPr bwMode="auto">
            <a:xfrm>
              <a:off x="1167" y="2310"/>
              <a:ext cx="98" cy="98"/>
            </a:xfrm>
            <a:custGeom>
              <a:avLst/>
              <a:gdLst>
                <a:gd name="T0" fmla="*/ 55 w 68"/>
                <a:gd name="T1" fmla="*/ 11 h 68"/>
                <a:gd name="T2" fmla="*/ 56 w 68"/>
                <a:gd name="T3" fmla="*/ 55 h 68"/>
                <a:gd name="T4" fmla="*/ 13 w 68"/>
                <a:gd name="T5" fmla="*/ 56 h 68"/>
                <a:gd name="T6" fmla="*/ 12 w 68"/>
                <a:gd name="T7" fmla="*/ 12 h 68"/>
                <a:gd name="T8" fmla="*/ 55 w 68"/>
                <a:gd name="T9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1"/>
                  </a:moveTo>
                  <a:cubicBezTo>
                    <a:pt x="67" y="23"/>
                    <a:pt x="68" y="42"/>
                    <a:pt x="56" y="55"/>
                  </a:cubicBezTo>
                  <a:cubicBezTo>
                    <a:pt x="44" y="67"/>
                    <a:pt x="25" y="68"/>
                    <a:pt x="13" y="56"/>
                  </a:cubicBezTo>
                  <a:cubicBezTo>
                    <a:pt x="0" y="44"/>
                    <a:pt x="0" y="25"/>
                    <a:pt x="12" y="12"/>
                  </a:cubicBezTo>
                  <a:cubicBezTo>
                    <a:pt x="23" y="0"/>
                    <a:pt x="43" y="0"/>
                    <a:pt x="55" y="11"/>
                  </a:cubicBezTo>
                  <a:close/>
                </a:path>
              </a:pathLst>
            </a:custGeom>
            <a:noFill/>
            <a:ln w="17463" cap="flat">
              <a:solidFill>
                <a:srgbClr val="A19694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2"/>
            <p:cNvSpPr/>
            <p:nvPr userDrawn="1"/>
          </p:nvSpPr>
          <p:spPr bwMode="auto">
            <a:xfrm>
              <a:off x="2171" y="3532"/>
              <a:ext cx="235" cy="236"/>
            </a:xfrm>
            <a:custGeom>
              <a:avLst/>
              <a:gdLst>
                <a:gd name="T0" fmla="*/ 132 w 163"/>
                <a:gd name="T1" fmla="*/ 28 h 163"/>
                <a:gd name="T2" fmla="*/ 134 w 163"/>
                <a:gd name="T3" fmla="*/ 132 h 163"/>
                <a:gd name="T4" fmla="*/ 30 w 163"/>
                <a:gd name="T5" fmla="*/ 135 h 163"/>
                <a:gd name="T6" fmla="*/ 28 w 163"/>
                <a:gd name="T7" fmla="*/ 30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1" y="56"/>
                    <a:pt x="163" y="102"/>
                    <a:pt x="134" y="132"/>
                  </a:cubicBezTo>
                  <a:cubicBezTo>
                    <a:pt x="106" y="162"/>
                    <a:pt x="60" y="163"/>
                    <a:pt x="30" y="135"/>
                  </a:cubicBezTo>
                  <a:cubicBezTo>
                    <a:pt x="1" y="107"/>
                    <a:pt x="0" y="60"/>
                    <a:pt x="28" y="30"/>
                  </a:cubicBezTo>
                  <a:cubicBezTo>
                    <a:pt x="56" y="1"/>
                    <a:pt x="102" y="0"/>
                    <a:pt x="132" y="28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3"/>
            <p:cNvSpPr/>
            <p:nvPr userDrawn="1"/>
          </p:nvSpPr>
          <p:spPr bwMode="auto">
            <a:xfrm>
              <a:off x="3935" y="2500"/>
              <a:ext cx="235" cy="235"/>
            </a:xfrm>
            <a:custGeom>
              <a:avLst/>
              <a:gdLst>
                <a:gd name="T0" fmla="*/ 132 w 163"/>
                <a:gd name="T1" fmla="*/ 28 h 163"/>
                <a:gd name="T2" fmla="*/ 135 w 163"/>
                <a:gd name="T3" fmla="*/ 133 h 163"/>
                <a:gd name="T4" fmla="*/ 31 w 163"/>
                <a:gd name="T5" fmla="*/ 135 h 163"/>
                <a:gd name="T6" fmla="*/ 28 w 163"/>
                <a:gd name="T7" fmla="*/ 31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2" y="57"/>
                    <a:pt x="163" y="103"/>
                    <a:pt x="135" y="133"/>
                  </a:cubicBezTo>
                  <a:cubicBezTo>
                    <a:pt x="107" y="162"/>
                    <a:pt x="60" y="163"/>
                    <a:pt x="31" y="135"/>
                  </a:cubicBezTo>
                  <a:cubicBezTo>
                    <a:pt x="1" y="107"/>
                    <a:pt x="0" y="61"/>
                    <a:pt x="28" y="31"/>
                  </a:cubicBezTo>
                  <a:cubicBezTo>
                    <a:pt x="56" y="2"/>
                    <a:pt x="103" y="0"/>
                    <a:pt x="132" y="28"/>
                  </a:cubicBezTo>
                  <a:close/>
                </a:path>
              </a:pathLst>
            </a:custGeom>
            <a:solidFill>
              <a:srgbClr val="8A8FA5"/>
            </a:solidFill>
            <a:ln w="9525">
              <a:solidFill>
                <a:srgbClr val="8A8FA5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6"/>
            <p:cNvSpPr/>
            <p:nvPr userDrawn="1"/>
          </p:nvSpPr>
          <p:spPr bwMode="auto">
            <a:xfrm>
              <a:off x="2390" y="3838"/>
              <a:ext cx="108" cy="107"/>
            </a:xfrm>
            <a:custGeom>
              <a:avLst/>
              <a:gdLst>
                <a:gd name="T0" fmla="*/ 61 w 75"/>
                <a:gd name="T1" fmla="*/ 13 h 74"/>
                <a:gd name="T2" fmla="*/ 62 w 75"/>
                <a:gd name="T3" fmla="*/ 60 h 74"/>
                <a:gd name="T4" fmla="*/ 14 w 75"/>
                <a:gd name="T5" fmla="*/ 61 h 74"/>
                <a:gd name="T6" fmla="*/ 13 w 75"/>
                <a:gd name="T7" fmla="*/ 14 h 74"/>
                <a:gd name="T8" fmla="*/ 61 w 75"/>
                <a:gd name="T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4">
                  <a:moveTo>
                    <a:pt x="61" y="13"/>
                  </a:moveTo>
                  <a:cubicBezTo>
                    <a:pt x="74" y="25"/>
                    <a:pt x="75" y="47"/>
                    <a:pt x="62" y="60"/>
                  </a:cubicBezTo>
                  <a:cubicBezTo>
                    <a:pt x="49" y="74"/>
                    <a:pt x="28" y="74"/>
                    <a:pt x="14" y="61"/>
                  </a:cubicBezTo>
                  <a:cubicBezTo>
                    <a:pt x="1" y="49"/>
                    <a:pt x="0" y="27"/>
                    <a:pt x="13" y="14"/>
                  </a:cubicBezTo>
                  <a:cubicBezTo>
                    <a:pt x="26" y="0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Oval 17"/>
            <p:cNvSpPr>
              <a:spLocks noChangeArrowheads="1"/>
            </p:cNvSpPr>
            <p:nvPr userDrawn="1"/>
          </p:nvSpPr>
          <p:spPr bwMode="auto">
            <a:xfrm>
              <a:off x="3144" y="280"/>
              <a:ext cx="1282" cy="1282"/>
            </a:xfrm>
            <a:prstGeom prst="ellipse">
              <a:avLst/>
            </a:prstGeom>
            <a:solidFill>
              <a:srgbClr val="A08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Oval 17"/>
            <p:cNvSpPr>
              <a:spLocks noChangeArrowheads="1"/>
            </p:cNvSpPr>
            <p:nvPr userDrawn="1"/>
          </p:nvSpPr>
          <p:spPr bwMode="auto">
            <a:xfrm>
              <a:off x="2150" y="763"/>
              <a:ext cx="1560" cy="1560"/>
            </a:xfrm>
            <a:prstGeom prst="ellipse">
              <a:avLst/>
            </a:prstGeom>
            <a:solidFill>
              <a:srgbClr val="3A4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"/>
            <p:cNvSpPr/>
            <p:nvPr/>
          </p:nvSpPr>
          <p:spPr bwMode="auto">
            <a:xfrm>
              <a:off x="2110" y="1886"/>
              <a:ext cx="1753" cy="1750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F69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"/>
            <p:cNvSpPr/>
            <p:nvPr/>
          </p:nvSpPr>
          <p:spPr bwMode="auto">
            <a:xfrm>
              <a:off x="2532" y="3218"/>
              <a:ext cx="1219" cy="1221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2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4"/>
          <p:cNvGrpSpPr>
            <a:grpSpLocks noChangeAspect="1"/>
          </p:cNvGrpSpPr>
          <p:nvPr userDrawn="1"/>
        </p:nvGrpSpPr>
        <p:grpSpPr bwMode="auto">
          <a:xfrm rot="2110902">
            <a:off x="-483618" y="-673953"/>
            <a:ext cx="1286452" cy="1641716"/>
            <a:chOff x="1167" y="280"/>
            <a:chExt cx="3259" cy="4159"/>
          </a:xfrm>
        </p:grpSpPr>
        <p:sp>
          <p:nvSpPr>
            <p:cNvPr id="21" name="Freeform 5"/>
            <p:cNvSpPr/>
            <p:nvPr userDrawn="1"/>
          </p:nvSpPr>
          <p:spPr bwMode="auto">
            <a:xfrm>
              <a:off x="1447" y="1577"/>
              <a:ext cx="1070" cy="1068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"/>
            <p:cNvSpPr/>
            <p:nvPr userDrawn="1"/>
          </p:nvSpPr>
          <p:spPr bwMode="auto">
            <a:xfrm>
              <a:off x="1655" y="2222"/>
              <a:ext cx="1068" cy="1070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7"/>
            <p:cNvSpPr/>
            <p:nvPr userDrawn="1"/>
          </p:nvSpPr>
          <p:spPr bwMode="auto">
            <a:xfrm>
              <a:off x="3946" y="1831"/>
              <a:ext cx="272" cy="272"/>
            </a:xfrm>
            <a:custGeom>
              <a:avLst/>
              <a:gdLst>
                <a:gd name="T0" fmla="*/ 153 w 188"/>
                <a:gd name="T1" fmla="*/ 33 h 188"/>
                <a:gd name="T2" fmla="*/ 156 w 188"/>
                <a:gd name="T3" fmla="*/ 153 h 188"/>
                <a:gd name="T4" fmla="*/ 36 w 188"/>
                <a:gd name="T5" fmla="*/ 156 h 188"/>
                <a:gd name="T6" fmla="*/ 33 w 188"/>
                <a:gd name="T7" fmla="*/ 36 h 188"/>
                <a:gd name="T8" fmla="*/ 153 w 188"/>
                <a:gd name="T9" fmla="*/ 3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53" y="33"/>
                  </a:moveTo>
                  <a:cubicBezTo>
                    <a:pt x="187" y="65"/>
                    <a:pt x="188" y="119"/>
                    <a:pt x="156" y="153"/>
                  </a:cubicBezTo>
                  <a:cubicBezTo>
                    <a:pt x="124" y="187"/>
                    <a:pt x="70" y="188"/>
                    <a:pt x="36" y="156"/>
                  </a:cubicBezTo>
                  <a:cubicBezTo>
                    <a:pt x="2" y="123"/>
                    <a:pt x="0" y="70"/>
                    <a:pt x="33" y="36"/>
                  </a:cubicBezTo>
                  <a:cubicBezTo>
                    <a:pt x="65" y="2"/>
                    <a:pt x="119" y="0"/>
                    <a:pt x="153" y="33"/>
                  </a:cubicBezTo>
                  <a:close/>
                </a:path>
              </a:pathLst>
            </a:custGeom>
            <a:solidFill>
              <a:srgbClr val="A08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0"/>
            <p:cNvSpPr/>
            <p:nvPr userDrawn="1"/>
          </p:nvSpPr>
          <p:spPr bwMode="auto">
            <a:xfrm>
              <a:off x="1167" y="2310"/>
              <a:ext cx="98" cy="98"/>
            </a:xfrm>
            <a:custGeom>
              <a:avLst/>
              <a:gdLst>
                <a:gd name="T0" fmla="*/ 55 w 68"/>
                <a:gd name="T1" fmla="*/ 11 h 68"/>
                <a:gd name="T2" fmla="*/ 56 w 68"/>
                <a:gd name="T3" fmla="*/ 55 h 68"/>
                <a:gd name="T4" fmla="*/ 13 w 68"/>
                <a:gd name="T5" fmla="*/ 56 h 68"/>
                <a:gd name="T6" fmla="*/ 12 w 68"/>
                <a:gd name="T7" fmla="*/ 12 h 68"/>
                <a:gd name="T8" fmla="*/ 55 w 68"/>
                <a:gd name="T9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1"/>
                  </a:moveTo>
                  <a:cubicBezTo>
                    <a:pt x="67" y="23"/>
                    <a:pt x="68" y="42"/>
                    <a:pt x="56" y="55"/>
                  </a:cubicBezTo>
                  <a:cubicBezTo>
                    <a:pt x="44" y="67"/>
                    <a:pt x="25" y="68"/>
                    <a:pt x="13" y="56"/>
                  </a:cubicBezTo>
                  <a:cubicBezTo>
                    <a:pt x="0" y="44"/>
                    <a:pt x="0" y="25"/>
                    <a:pt x="12" y="12"/>
                  </a:cubicBezTo>
                  <a:cubicBezTo>
                    <a:pt x="23" y="0"/>
                    <a:pt x="43" y="0"/>
                    <a:pt x="55" y="11"/>
                  </a:cubicBezTo>
                  <a:close/>
                </a:path>
              </a:pathLst>
            </a:custGeom>
            <a:noFill/>
            <a:ln w="17463" cap="flat">
              <a:solidFill>
                <a:srgbClr val="A19694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2"/>
            <p:cNvSpPr/>
            <p:nvPr userDrawn="1"/>
          </p:nvSpPr>
          <p:spPr bwMode="auto">
            <a:xfrm>
              <a:off x="2171" y="3532"/>
              <a:ext cx="235" cy="236"/>
            </a:xfrm>
            <a:custGeom>
              <a:avLst/>
              <a:gdLst>
                <a:gd name="T0" fmla="*/ 132 w 163"/>
                <a:gd name="T1" fmla="*/ 28 h 163"/>
                <a:gd name="T2" fmla="*/ 134 w 163"/>
                <a:gd name="T3" fmla="*/ 132 h 163"/>
                <a:gd name="T4" fmla="*/ 30 w 163"/>
                <a:gd name="T5" fmla="*/ 135 h 163"/>
                <a:gd name="T6" fmla="*/ 28 w 163"/>
                <a:gd name="T7" fmla="*/ 30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1" y="56"/>
                    <a:pt x="163" y="102"/>
                    <a:pt x="134" y="132"/>
                  </a:cubicBezTo>
                  <a:cubicBezTo>
                    <a:pt x="106" y="162"/>
                    <a:pt x="60" y="163"/>
                    <a:pt x="30" y="135"/>
                  </a:cubicBezTo>
                  <a:cubicBezTo>
                    <a:pt x="1" y="107"/>
                    <a:pt x="0" y="60"/>
                    <a:pt x="28" y="30"/>
                  </a:cubicBezTo>
                  <a:cubicBezTo>
                    <a:pt x="56" y="1"/>
                    <a:pt x="102" y="0"/>
                    <a:pt x="132" y="28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3"/>
            <p:cNvSpPr/>
            <p:nvPr userDrawn="1"/>
          </p:nvSpPr>
          <p:spPr bwMode="auto">
            <a:xfrm>
              <a:off x="3935" y="2500"/>
              <a:ext cx="235" cy="235"/>
            </a:xfrm>
            <a:custGeom>
              <a:avLst/>
              <a:gdLst>
                <a:gd name="T0" fmla="*/ 132 w 163"/>
                <a:gd name="T1" fmla="*/ 28 h 163"/>
                <a:gd name="T2" fmla="*/ 135 w 163"/>
                <a:gd name="T3" fmla="*/ 133 h 163"/>
                <a:gd name="T4" fmla="*/ 31 w 163"/>
                <a:gd name="T5" fmla="*/ 135 h 163"/>
                <a:gd name="T6" fmla="*/ 28 w 163"/>
                <a:gd name="T7" fmla="*/ 31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2" y="57"/>
                    <a:pt x="163" y="103"/>
                    <a:pt x="135" y="133"/>
                  </a:cubicBezTo>
                  <a:cubicBezTo>
                    <a:pt x="107" y="162"/>
                    <a:pt x="60" y="163"/>
                    <a:pt x="31" y="135"/>
                  </a:cubicBezTo>
                  <a:cubicBezTo>
                    <a:pt x="1" y="107"/>
                    <a:pt x="0" y="61"/>
                    <a:pt x="28" y="31"/>
                  </a:cubicBezTo>
                  <a:cubicBezTo>
                    <a:pt x="56" y="2"/>
                    <a:pt x="103" y="0"/>
                    <a:pt x="132" y="28"/>
                  </a:cubicBezTo>
                  <a:close/>
                </a:path>
              </a:pathLst>
            </a:custGeom>
            <a:solidFill>
              <a:srgbClr val="8A8FA5"/>
            </a:solidFill>
            <a:ln w="9525">
              <a:solidFill>
                <a:srgbClr val="8A8FA5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6"/>
            <p:cNvSpPr/>
            <p:nvPr userDrawn="1"/>
          </p:nvSpPr>
          <p:spPr bwMode="auto">
            <a:xfrm>
              <a:off x="2390" y="3838"/>
              <a:ext cx="108" cy="107"/>
            </a:xfrm>
            <a:custGeom>
              <a:avLst/>
              <a:gdLst>
                <a:gd name="T0" fmla="*/ 61 w 75"/>
                <a:gd name="T1" fmla="*/ 13 h 74"/>
                <a:gd name="T2" fmla="*/ 62 w 75"/>
                <a:gd name="T3" fmla="*/ 60 h 74"/>
                <a:gd name="T4" fmla="*/ 14 w 75"/>
                <a:gd name="T5" fmla="*/ 61 h 74"/>
                <a:gd name="T6" fmla="*/ 13 w 75"/>
                <a:gd name="T7" fmla="*/ 14 h 74"/>
                <a:gd name="T8" fmla="*/ 61 w 75"/>
                <a:gd name="T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4">
                  <a:moveTo>
                    <a:pt x="61" y="13"/>
                  </a:moveTo>
                  <a:cubicBezTo>
                    <a:pt x="74" y="25"/>
                    <a:pt x="75" y="47"/>
                    <a:pt x="62" y="60"/>
                  </a:cubicBezTo>
                  <a:cubicBezTo>
                    <a:pt x="49" y="74"/>
                    <a:pt x="28" y="74"/>
                    <a:pt x="14" y="61"/>
                  </a:cubicBezTo>
                  <a:cubicBezTo>
                    <a:pt x="1" y="49"/>
                    <a:pt x="0" y="27"/>
                    <a:pt x="13" y="14"/>
                  </a:cubicBezTo>
                  <a:cubicBezTo>
                    <a:pt x="26" y="0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Oval 17"/>
            <p:cNvSpPr>
              <a:spLocks noChangeArrowheads="1"/>
            </p:cNvSpPr>
            <p:nvPr userDrawn="1"/>
          </p:nvSpPr>
          <p:spPr bwMode="auto">
            <a:xfrm>
              <a:off x="3144" y="280"/>
              <a:ext cx="1282" cy="1282"/>
            </a:xfrm>
            <a:prstGeom prst="ellipse">
              <a:avLst/>
            </a:prstGeom>
            <a:solidFill>
              <a:srgbClr val="A08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Oval 17"/>
            <p:cNvSpPr>
              <a:spLocks noChangeArrowheads="1"/>
            </p:cNvSpPr>
            <p:nvPr userDrawn="1"/>
          </p:nvSpPr>
          <p:spPr bwMode="auto">
            <a:xfrm>
              <a:off x="2150" y="763"/>
              <a:ext cx="1560" cy="1560"/>
            </a:xfrm>
            <a:prstGeom prst="ellipse">
              <a:avLst/>
            </a:prstGeom>
            <a:solidFill>
              <a:srgbClr val="3A4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"/>
            <p:cNvSpPr/>
            <p:nvPr/>
          </p:nvSpPr>
          <p:spPr bwMode="auto">
            <a:xfrm>
              <a:off x="2110" y="1886"/>
              <a:ext cx="1753" cy="1750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F69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"/>
            <p:cNvSpPr/>
            <p:nvPr/>
          </p:nvSpPr>
          <p:spPr bwMode="auto">
            <a:xfrm>
              <a:off x="2532" y="3218"/>
              <a:ext cx="1219" cy="1221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0" y="976682"/>
            <a:ext cx="9144000" cy="232356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9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p:transition spd="slow" advTm="200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4"/>
          <p:cNvGrpSpPr>
            <a:grpSpLocks noChangeAspect="1"/>
          </p:cNvGrpSpPr>
          <p:nvPr userDrawn="1"/>
        </p:nvGrpSpPr>
        <p:grpSpPr bwMode="auto">
          <a:xfrm rot="2110902">
            <a:off x="-483618" y="-673953"/>
            <a:ext cx="1286452" cy="1641716"/>
            <a:chOff x="1167" y="280"/>
            <a:chExt cx="3259" cy="4159"/>
          </a:xfrm>
        </p:grpSpPr>
        <p:sp>
          <p:nvSpPr>
            <p:cNvPr id="21" name="Freeform 5"/>
            <p:cNvSpPr/>
            <p:nvPr userDrawn="1"/>
          </p:nvSpPr>
          <p:spPr bwMode="auto">
            <a:xfrm>
              <a:off x="1447" y="1577"/>
              <a:ext cx="1070" cy="1068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"/>
            <p:cNvSpPr/>
            <p:nvPr userDrawn="1"/>
          </p:nvSpPr>
          <p:spPr bwMode="auto">
            <a:xfrm>
              <a:off x="1655" y="2222"/>
              <a:ext cx="1068" cy="1070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7"/>
            <p:cNvSpPr/>
            <p:nvPr userDrawn="1"/>
          </p:nvSpPr>
          <p:spPr bwMode="auto">
            <a:xfrm>
              <a:off x="3946" y="1831"/>
              <a:ext cx="272" cy="272"/>
            </a:xfrm>
            <a:custGeom>
              <a:avLst/>
              <a:gdLst>
                <a:gd name="T0" fmla="*/ 153 w 188"/>
                <a:gd name="T1" fmla="*/ 33 h 188"/>
                <a:gd name="T2" fmla="*/ 156 w 188"/>
                <a:gd name="T3" fmla="*/ 153 h 188"/>
                <a:gd name="T4" fmla="*/ 36 w 188"/>
                <a:gd name="T5" fmla="*/ 156 h 188"/>
                <a:gd name="T6" fmla="*/ 33 w 188"/>
                <a:gd name="T7" fmla="*/ 36 h 188"/>
                <a:gd name="T8" fmla="*/ 153 w 188"/>
                <a:gd name="T9" fmla="*/ 3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53" y="33"/>
                  </a:moveTo>
                  <a:cubicBezTo>
                    <a:pt x="187" y="65"/>
                    <a:pt x="188" y="119"/>
                    <a:pt x="156" y="153"/>
                  </a:cubicBezTo>
                  <a:cubicBezTo>
                    <a:pt x="124" y="187"/>
                    <a:pt x="70" y="188"/>
                    <a:pt x="36" y="156"/>
                  </a:cubicBezTo>
                  <a:cubicBezTo>
                    <a:pt x="2" y="123"/>
                    <a:pt x="0" y="70"/>
                    <a:pt x="33" y="36"/>
                  </a:cubicBezTo>
                  <a:cubicBezTo>
                    <a:pt x="65" y="2"/>
                    <a:pt x="119" y="0"/>
                    <a:pt x="153" y="33"/>
                  </a:cubicBezTo>
                  <a:close/>
                </a:path>
              </a:pathLst>
            </a:custGeom>
            <a:solidFill>
              <a:srgbClr val="A08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0"/>
            <p:cNvSpPr/>
            <p:nvPr userDrawn="1"/>
          </p:nvSpPr>
          <p:spPr bwMode="auto">
            <a:xfrm>
              <a:off x="1167" y="2310"/>
              <a:ext cx="98" cy="98"/>
            </a:xfrm>
            <a:custGeom>
              <a:avLst/>
              <a:gdLst>
                <a:gd name="T0" fmla="*/ 55 w 68"/>
                <a:gd name="T1" fmla="*/ 11 h 68"/>
                <a:gd name="T2" fmla="*/ 56 w 68"/>
                <a:gd name="T3" fmla="*/ 55 h 68"/>
                <a:gd name="T4" fmla="*/ 13 w 68"/>
                <a:gd name="T5" fmla="*/ 56 h 68"/>
                <a:gd name="T6" fmla="*/ 12 w 68"/>
                <a:gd name="T7" fmla="*/ 12 h 68"/>
                <a:gd name="T8" fmla="*/ 55 w 68"/>
                <a:gd name="T9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1"/>
                  </a:moveTo>
                  <a:cubicBezTo>
                    <a:pt x="67" y="23"/>
                    <a:pt x="68" y="42"/>
                    <a:pt x="56" y="55"/>
                  </a:cubicBezTo>
                  <a:cubicBezTo>
                    <a:pt x="44" y="67"/>
                    <a:pt x="25" y="68"/>
                    <a:pt x="13" y="56"/>
                  </a:cubicBezTo>
                  <a:cubicBezTo>
                    <a:pt x="0" y="44"/>
                    <a:pt x="0" y="25"/>
                    <a:pt x="12" y="12"/>
                  </a:cubicBezTo>
                  <a:cubicBezTo>
                    <a:pt x="23" y="0"/>
                    <a:pt x="43" y="0"/>
                    <a:pt x="55" y="11"/>
                  </a:cubicBezTo>
                  <a:close/>
                </a:path>
              </a:pathLst>
            </a:custGeom>
            <a:noFill/>
            <a:ln w="17463" cap="flat">
              <a:solidFill>
                <a:srgbClr val="A19694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2"/>
            <p:cNvSpPr/>
            <p:nvPr userDrawn="1"/>
          </p:nvSpPr>
          <p:spPr bwMode="auto">
            <a:xfrm>
              <a:off x="2171" y="3532"/>
              <a:ext cx="235" cy="236"/>
            </a:xfrm>
            <a:custGeom>
              <a:avLst/>
              <a:gdLst>
                <a:gd name="T0" fmla="*/ 132 w 163"/>
                <a:gd name="T1" fmla="*/ 28 h 163"/>
                <a:gd name="T2" fmla="*/ 134 w 163"/>
                <a:gd name="T3" fmla="*/ 132 h 163"/>
                <a:gd name="T4" fmla="*/ 30 w 163"/>
                <a:gd name="T5" fmla="*/ 135 h 163"/>
                <a:gd name="T6" fmla="*/ 28 w 163"/>
                <a:gd name="T7" fmla="*/ 30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1" y="56"/>
                    <a:pt x="163" y="102"/>
                    <a:pt x="134" y="132"/>
                  </a:cubicBezTo>
                  <a:cubicBezTo>
                    <a:pt x="106" y="162"/>
                    <a:pt x="60" y="163"/>
                    <a:pt x="30" y="135"/>
                  </a:cubicBezTo>
                  <a:cubicBezTo>
                    <a:pt x="1" y="107"/>
                    <a:pt x="0" y="60"/>
                    <a:pt x="28" y="30"/>
                  </a:cubicBezTo>
                  <a:cubicBezTo>
                    <a:pt x="56" y="1"/>
                    <a:pt x="102" y="0"/>
                    <a:pt x="132" y="28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3"/>
            <p:cNvSpPr/>
            <p:nvPr userDrawn="1"/>
          </p:nvSpPr>
          <p:spPr bwMode="auto">
            <a:xfrm>
              <a:off x="3935" y="2500"/>
              <a:ext cx="235" cy="235"/>
            </a:xfrm>
            <a:custGeom>
              <a:avLst/>
              <a:gdLst>
                <a:gd name="T0" fmla="*/ 132 w 163"/>
                <a:gd name="T1" fmla="*/ 28 h 163"/>
                <a:gd name="T2" fmla="*/ 135 w 163"/>
                <a:gd name="T3" fmla="*/ 133 h 163"/>
                <a:gd name="T4" fmla="*/ 31 w 163"/>
                <a:gd name="T5" fmla="*/ 135 h 163"/>
                <a:gd name="T6" fmla="*/ 28 w 163"/>
                <a:gd name="T7" fmla="*/ 31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2" y="57"/>
                    <a:pt x="163" y="103"/>
                    <a:pt x="135" y="133"/>
                  </a:cubicBezTo>
                  <a:cubicBezTo>
                    <a:pt x="107" y="162"/>
                    <a:pt x="60" y="163"/>
                    <a:pt x="31" y="135"/>
                  </a:cubicBezTo>
                  <a:cubicBezTo>
                    <a:pt x="1" y="107"/>
                    <a:pt x="0" y="61"/>
                    <a:pt x="28" y="31"/>
                  </a:cubicBezTo>
                  <a:cubicBezTo>
                    <a:pt x="56" y="2"/>
                    <a:pt x="103" y="0"/>
                    <a:pt x="132" y="28"/>
                  </a:cubicBezTo>
                  <a:close/>
                </a:path>
              </a:pathLst>
            </a:custGeom>
            <a:solidFill>
              <a:srgbClr val="8A8FA5"/>
            </a:solidFill>
            <a:ln w="9525">
              <a:solidFill>
                <a:srgbClr val="8A8FA5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6"/>
            <p:cNvSpPr/>
            <p:nvPr userDrawn="1"/>
          </p:nvSpPr>
          <p:spPr bwMode="auto">
            <a:xfrm>
              <a:off x="2390" y="3838"/>
              <a:ext cx="108" cy="107"/>
            </a:xfrm>
            <a:custGeom>
              <a:avLst/>
              <a:gdLst>
                <a:gd name="T0" fmla="*/ 61 w 75"/>
                <a:gd name="T1" fmla="*/ 13 h 74"/>
                <a:gd name="T2" fmla="*/ 62 w 75"/>
                <a:gd name="T3" fmla="*/ 60 h 74"/>
                <a:gd name="T4" fmla="*/ 14 w 75"/>
                <a:gd name="T5" fmla="*/ 61 h 74"/>
                <a:gd name="T6" fmla="*/ 13 w 75"/>
                <a:gd name="T7" fmla="*/ 14 h 74"/>
                <a:gd name="T8" fmla="*/ 61 w 75"/>
                <a:gd name="T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4">
                  <a:moveTo>
                    <a:pt x="61" y="13"/>
                  </a:moveTo>
                  <a:cubicBezTo>
                    <a:pt x="74" y="25"/>
                    <a:pt x="75" y="47"/>
                    <a:pt x="62" y="60"/>
                  </a:cubicBezTo>
                  <a:cubicBezTo>
                    <a:pt x="49" y="74"/>
                    <a:pt x="28" y="74"/>
                    <a:pt x="14" y="61"/>
                  </a:cubicBezTo>
                  <a:cubicBezTo>
                    <a:pt x="1" y="49"/>
                    <a:pt x="0" y="27"/>
                    <a:pt x="13" y="14"/>
                  </a:cubicBezTo>
                  <a:cubicBezTo>
                    <a:pt x="26" y="0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Oval 17"/>
            <p:cNvSpPr>
              <a:spLocks noChangeArrowheads="1"/>
            </p:cNvSpPr>
            <p:nvPr userDrawn="1"/>
          </p:nvSpPr>
          <p:spPr bwMode="auto">
            <a:xfrm>
              <a:off x="3144" y="280"/>
              <a:ext cx="1282" cy="1282"/>
            </a:xfrm>
            <a:prstGeom prst="ellipse">
              <a:avLst/>
            </a:prstGeom>
            <a:solidFill>
              <a:srgbClr val="A08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Oval 17"/>
            <p:cNvSpPr>
              <a:spLocks noChangeArrowheads="1"/>
            </p:cNvSpPr>
            <p:nvPr userDrawn="1"/>
          </p:nvSpPr>
          <p:spPr bwMode="auto">
            <a:xfrm>
              <a:off x="2150" y="763"/>
              <a:ext cx="1560" cy="1560"/>
            </a:xfrm>
            <a:prstGeom prst="ellipse">
              <a:avLst/>
            </a:prstGeom>
            <a:solidFill>
              <a:srgbClr val="3A4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"/>
            <p:cNvSpPr/>
            <p:nvPr/>
          </p:nvSpPr>
          <p:spPr bwMode="auto">
            <a:xfrm>
              <a:off x="2110" y="1886"/>
              <a:ext cx="1753" cy="1750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F69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"/>
            <p:cNvSpPr/>
            <p:nvPr/>
          </p:nvSpPr>
          <p:spPr bwMode="auto">
            <a:xfrm>
              <a:off x="2532" y="3218"/>
              <a:ext cx="1219" cy="1221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0" y="1102806"/>
            <a:ext cx="4572000" cy="194108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9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5" name="矩形 14"/>
          <p:cNvSpPr/>
          <p:nvPr userDrawn="1"/>
        </p:nvSpPr>
        <p:spPr>
          <a:xfrm>
            <a:off x="4572000" y="1095153"/>
            <a:ext cx="4572000" cy="1967023"/>
          </a:xfrm>
          <a:prstGeom prst="rect">
            <a:avLst/>
          </a:prstGeom>
          <a:solidFill>
            <a:srgbClr val="3A4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200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463380" y="1231857"/>
            <a:ext cx="1540573" cy="1542236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2"/>
          <p:cNvSpPr>
            <a:spLocks noGrp="1"/>
          </p:cNvSpPr>
          <p:nvPr>
            <p:ph type="pic" sz="quarter" idx="11"/>
          </p:nvPr>
        </p:nvSpPr>
        <p:spPr>
          <a:xfrm>
            <a:off x="2683477" y="1231857"/>
            <a:ext cx="1540573" cy="1542236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2"/>
          <p:cNvSpPr>
            <a:spLocks noGrp="1"/>
          </p:cNvSpPr>
          <p:nvPr>
            <p:ph type="pic" sz="quarter" idx="12"/>
          </p:nvPr>
        </p:nvSpPr>
        <p:spPr>
          <a:xfrm>
            <a:off x="4903574" y="1231857"/>
            <a:ext cx="1540573" cy="1542236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7123672" y="1231857"/>
            <a:ext cx="1540573" cy="1542236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34" name="Group 4"/>
          <p:cNvGrpSpPr>
            <a:grpSpLocks noChangeAspect="1"/>
          </p:cNvGrpSpPr>
          <p:nvPr userDrawn="1"/>
        </p:nvGrpSpPr>
        <p:grpSpPr bwMode="auto">
          <a:xfrm rot="2110902">
            <a:off x="-483618" y="-673953"/>
            <a:ext cx="1286452" cy="1641716"/>
            <a:chOff x="1167" y="280"/>
            <a:chExt cx="3259" cy="4159"/>
          </a:xfrm>
        </p:grpSpPr>
        <p:sp>
          <p:nvSpPr>
            <p:cNvPr id="35" name="Freeform 5"/>
            <p:cNvSpPr/>
            <p:nvPr userDrawn="1"/>
          </p:nvSpPr>
          <p:spPr bwMode="auto">
            <a:xfrm>
              <a:off x="1447" y="1577"/>
              <a:ext cx="1070" cy="1068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6"/>
            <p:cNvSpPr/>
            <p:nvPr userDrawn="1"/>
          </p:nvSpPr>
          <p:spPr bwMode="auto">
            <a:xfrm>
              <a:off x="1655" y="2222"/>
              <a:ext cx="1068" cy="1070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7"/>
            <p:cNvSpPr/>
            <p:nvPr userDrawn="1"/>
          </p:nvSpPr>
          <p:spPr bwMode="auto">
            <a:xfrm>
              <a:off x="3946" y="1831"/>
              <a:ext cx="272" cy="272"/>
            </a:xfrm>
            <a:custGeom>
              <a:avLst/>
              <a:gdLst>
                <a:gd name="T0" fmla="*/ 153 w 188"/>
                <a:gd name="T1" fmla="*/ 33 h 188"/>
                <a:gd name="T2" fmla="*/ 156 w 188"/>
                <a:gd name="T3" fmla="*/ 153 h 188"/>
                <a:gd name="T4" fmla="*/ 36 w 188"/>
                <a:gd name="T5" fmla="*/ 156 h 188"/>
                <a:gd name="T6" fmla="*/ 33 w 188"/>
                <a:gd name="T7" fmla="*/ 36 h 188"/>
                <a:gd name="T8" fmla="*/ 153 w 188"/>
                <a:gd name="T9" fmla="*/ 3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53" y="33"/>
                  </a:moveTo>
                  <a:cubicBezTo>
                    <a:pt x="187" y="65"/>
                    <a:pt x="188" y="119"/>
                    <a:pt x="156" y="153"/>
                  </a:cubicBezTo>
                  <a:cubicBezTo>
                    <a:pt x="124" y="187"/>
                    <a:pt x="70" y="188"/>
                    <a:pt x="36" y="156"/>
                  </a:cubicBezTo>
                  <a:cubicBezTo>
                    <a:pt x="2" y="123"/>
                    <a:pt x="0" y="70"/>
                    <a:pt x="33" y="36"/>
                  </a:cubicBezTo>
                  <a:cubicBezTo>
                    <a:pt x="65" y="2"/>
                    <a:pt x="119" y="0"/>
                    <a:pt x="153" y="33"/>
                  </a:cubicBezTo>
                  <a:close/>
                </a:path>
              </a:pathLst>
            </a:custGeom>
            <a:solidFill>
              <a:srgbClr val="A08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0"/>
            <p:cNvSpPr/>
            <p:nvPr userDrawn="1"/>
          </p:nvSpPr>
          <p:spPr bwMode="auto">
            <a:xfrm>
              <a:off x="1167" y="2310"/>
              <a:ext cx="98" cy="98"/>
            </a:xfrm>
            <a:custGeom>
              <a:avLst/>
              <a:gdLst>
                <a:gd name="T0" fmla="*/ 55 w 68"/>
                <a:gd name="T1" fmla="*/ 11 h 68"/>
                <a:gd name="T2" fmla="*/ 56 w 68"/>
                <a:gd name="T3" fmla="*/ 55 h 68"/>
                <a:gd name="T4" fmla="*/ 13 w 68"/>
                <a:gd name="T5" fmla="*/ 56 h 68"/>
                <a:gd name="T6" fmla="*/ 12 w 68"/>
                <a:gd name="T7" fmla="*/ 12 h 68"/>
                <a:gd name="T8" fmla="*/ 55 w 68"/>
                <a:gd name="T9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1"/>
                  </a:moveTo>
                  <a:cubicBezTo>
                    <a:pt x="67" y="23"/>
                    <a:pt x="68" y="42"/>
                    <a:pt x="56" y="55"/>
                  </a:cubicBezTo>
                  <a:cubicBezTo>
                    <a:pt x="44" y="67"/>
                    <a:pt x="25" y="68"/>
                    <a:pt x="13" y="56"/>
                  </a:cubicBezTo>
                  <a:cubicBezTo>
                    <a:pt x="0" y="44"/>
                    <a:pt x="0" y="25"/>
                    <a:pt x="12" y="12"/>
                  </a:cubicBezTo>
                  <a:cubicBezTo>
                    <a:pt x="23" y="0"/>
                    <a:pt x="43" y="0"/>
                    <a:pt x="55" y="11"/>
                  </a:cubicBezTo>
                  <a:close/>
                </a:path>
              </a:pathLst>
            </a:custGeom>
            <a:noFill/>
            <a:ln w="17463" cap="flat">
              <a:solidFill>
                <a:srgbClr val="A19694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2"/>
            <p:cNvSpPr/>
            <p:nvPr userDrawn="1"/>
          </p:nvSpPr>
          <p:spPr bwMode="auto">
            <a:xfrm>
              <a:off x="2171" y="3532"/>
              <a:ext cx="235" cy="236"/>
            </a:xfrm>
            <a:custGeom>
              <a:avLst/>
              <a:gdLst>
                <a:gd name="T0" fmla="*/ 132 w 163"/>
                <a:gd name="T1" fmla="*/ 28 h 163"/>
                <a:gd name="T2" fmla="*/ 134 w 163"/>
                <a:gd name="T3" fmla="*/ 132 h 163"/>
                <a:gd name="T4" fmla="*/ 30 w 163"/>
                <a:gd name="T5" fmla="*/ 135 h 163"/>
                <a:gd name="T6" fmla="*/ 28 w 163"/>
                <a:gd name="T7" fmla="*/ 30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1" y="56"/>
                    <a:pt x="163" y="102"/>
                    <a:pt x="134" y="132"/>
                  </a:cubicBezTo>
                  <a:cubicBezTo>
                    <a:pt x="106" y="162"/>
                    <a:pt x="60" y="163"/>
                    <a:pt x="30" y="135"/>
                  </a:cubicBezTo>
                  <a:cubicBezTo>
                    <a:pt x="1" y="107"/>
                    <a:pt x="0" y="60"/>
                    <a:pt x="28" y="30"/>
                  </a:cubicBezTo>
                  <a:cubicBezTo>
                    <a:pt x="56" y="1"/>
                    <a:pt x="102" y="0"/>
                    <a:pt x="132" y="28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3"/>
            <p:cNvSpPr/>
            <p:nvPr userDrawn="1"/>
          </p:nvSpPr>
          <p:spPr bwMode="auto">
            <a:xfrm>
              <a:off x="3935" y="2500"/>
              <a:ext cx="235" cy="235"/>
            </a:xfrm>
            <a:custGeom>
              <a:avLst/>
              <a:gdLst>
                <a:gd name="T0" fmla="*/ 132 w 163"/>
                <a:gd name="T1" fmla="*/ 28 h 163"/>
                <a:gd name="T2" fmla="*/ 135 w 163"/>
                <a:gd name="T3" fmla="*/ 133 h 163"/>
                <a:gd name="T4" fmla="*/ 31 w 163"/>
                <a:gd name="T5" fmla="*/ 135 h 163"/>
                <a:gd name="T6" fmla="*/ 28 w 163"/>
                <a:gd name="T7" fmla="*/ 31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2" y="57"/>
                    <a:pt x="163" y="103"/>
                    <a:pt x="135" y="133"/>
                  </a:cubicBezTo>
                  <a:cubicBezTo>
                    <a:pt x="107" y="162"/>
                    <a:pt x="60" y="163"/>
                    <a:pt x="31" y="135"/>
                  </a:cubicBezTo>
                  <a:cubicBezTo>
                    <a:pt x="1" y="107"/>
                    <a:pt x="0" y="61"/>
                    <a:pt x="28" y="31"/>
                  </a:cubicBezTo>
                  <a:cubicBezTo>
                    <a:pt x="56" y="2"/>
                    <a:pt x="103" y="0"/>
                    <a:pt x="132" y="28"/>
                  </a:cubicBezTo>
                  <a:close/>
                </a:path>
              </a:pathLst>
            </a:custGeom>
            <a:solidFill>
              <a:srgbClr val="8A8FA5"/>
            </a:solidFill>
            <a:ln w="9525">
              <a:solidFill>
                <a:srgbClr val="8A8FA5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6"/>
            <p:cNvSpPr/>
            <p:nvPr userDrawn="1"/>
          </p:nvSpPr>
          <p:spPr bwMode="auto">
            <a:xfrm>
              <a:off x="2390" y="3838"/>
              <a:ext cx="108" cy="107"/>
            </a:xfrm>
            <a:custGeom>
              <a:avLst/>
              <a:gdLst>
                <a:gd name="T0" fmla="*/ 61 w 75"/>
                <a:gd name="T1" fmla="*/ 13 h 74"/>
                <a:gd name="T2" fmla="*/ 62 w 75"/>
                <a:gd name="T3" fmla="*/ 60 h 74"/>
                <a:gd name="T4" fmla="*/ 14 w 75"/>
                <a:gd name="T5" fmla="*/ 61 h 74"/>
                <a:gd name="T6" fmla="*/ 13 w 75"/>
                <a:gd name="T7" fmla="*/ 14 h 74"/>
                <a:gd name="T8" fmla="*/ 61 w 75"/>
                <a:gd name="T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4">
                  <a:moveTo>
                    <a:pt x="61" y="13"/>
                  </a:moveTo>
                  <a:cubicBezTo>
                    <a:pt x="74" y="25"/>
                    <a:pt x="75" y="47"/>
                    <a:pt x="62" y="60"/>
                  </a:cubicBezTo>
                  <a:cubicBezTo>
                    <a:pt x="49" y="74"/>
                    <a:pt x="28" y="74"/>
                    <a:pt x="14" y="61"/>
                  </a:cubicBezTo>
                  <a:cubicBezTo>
                    <a:pt x="1" y="49"/>
                    <a:pt x="0" y="27"/>
                    <a:pt x="13" y="14"/>
                  </a:cubicBezTo>
                  <a:cubicBezTo>
                    <a:pt x="26" y="0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Oval 17"/>
            <p:cNvSpPr>
              <a:spLocks noChangeArrowheads="1"/>
            </p:cNvSpPr>
            <p:nvPr userDrawn="1"/>
          </p:nvSpPr>
          <p:spPr bwMode="auto">
            <a:xfrm>
              <a:off x="3144" y="280"/>
              <a:ext cx="1282" cy="1282"/>
            </a:xfrm>
            <a:prstGeom prst="ellipse">
              <a:avLst/>
            </a:prstGeom>
            <a:solidFill>
              <a:srgbClr val="A08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Oval 17"/>
            <p:cNvSpPr>
              <a:spLocks noChangeArrowheads="1"/>
            </p:cNvSpPr>
            <p:nvPr userDrawn="1"/>
          </p:nvSpPr>
          <p:spPr bwMode="auto">
            <a:xfrm>
              <a:off x="2150" y="763"/>
              <a:ext cx="1560" cy="1560"/>
            </a:xfrm>
            <a:prstGeom prst="ellipse">
              <a:avLst/>
            </a:prstGeom>
            <a:solidFill>
              <a:srgbClr val="3A4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"/>
            <p:cNvSpPr/>
            <p:nvPr/>
          </p:nvSpPr>
          <p:spPr bwMode="auto">
            <a:xfrm>
              <a:off x="2110" y="1886"/>
              <a:ext cx="1753" cy="1750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F69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2532" y="3218"/>
              <a:ext cx="1219" cy="1221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200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200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</a:defRPr>
            </a:lvl1pPr>
          </a:lstStyle>
          <a:p>
            <a:fld id="{1A2542D6-DF36-4FFF-9449-A8CBB500CC37}" type="datetimeFigureOut">
              <a:rPr lang="zh-CN" altLang="en-US" smtClean="0"/>
              <a:t>2023/6/6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黑体" panose="02010609060101010101" charset="-122"/>
              </a:defRPr>
            </a:lvl1pPr>
          </a:lstStyle>
          <a:p>
            <a:fld id="{EF57DBD1-4D0D-4464-B15A-849967CA57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slow" advTm="2000">
    <p:random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黑体" panose="02010609060101010101" charset="-122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charset="-122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黑体" panose="02010609060101010101" charset="-122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黑体" panose="02010609060101010101" charset="-122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黑体" panose="02010609060101010101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8.png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7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6.png"/><Relationship Id="rId5" Type="http://schemas.openxmlformats.org/officeDocument/2006/relationships/tags" Target="../tags/tag26.xml"/><Relationship Id="rId10" Type="http://schemas.openxmlformats.org/officeDocument/2006/relationships/image" Target="../media/image5.png"/><Relationship Id="rId4" Type="http://schemas.openxmlformats.org/officeDocument/2006/relationships/tags" Target="../tags/tag25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image" Target="../media/image40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tags" Target="../tags/tag4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10" Type="http://schemas.openxmlformats.org/officeDocument/2006/relationships/image" Target="../media/image42.png"/><Relationship Id="rId4" Type="http://schemas.openxmlformats.org/officeDocument/2006/relationships/tags" Target="../tags/tag45.xml"/><Relationship Id="rId9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-1365408" y="-361085"/>
            <a:ext cx="4755512" cy="6068786"/>
            <a:chOff x="1167" y="280"/>
            <a:chExt cx="3259" cy="4159"/>
          </a:xfrm>
        </p:grpSpPr>
        <p:sp>
          <p:nvSpPr>
            <p:cNvPr id="16" name="Freeform 5"/>
            <p:cNvSpPr/>
            <p:nvPr userDrawn="1"/>
          </p:nvSpPr>
          <p:spPr bwMode="auto">
            <a:xfrm>
              <a:off x="1447" y="1577"/>
              <a:ext cx="1070" cy="1068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"/>
            <p:cNvSpPr/>
            <p:nvPr userDrawn="1"/>
          </p:nvSpPr>
          <p:spPr bwMode="auto">
            <a:xfrm>
              <a:off x="1655" y="2222"/>
              <a:ext cx="1068" cy="1070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"/>
            <p:cNvSpPr/>
            <p:nvPr userDrawn="1"/>
          </p:nvSpPr>
          <p:spPr bwMode="auto">
            <a:xfrm>
              <a:off x="3946" y="1831"/>
              <a:ext cx="272" cy="272"/>
            </a:xfrm>
            <a:custGeom>
              <a:avLst/>
              <a:gdLst>
                <a:gd name="T0" fmla="*/ 153 w 188"/>
                <a:gd name="T1" fmla="*/ 33 h 188"/>
                <a:gd name="T2" fmla="*/ 156 w 188"/>
                <a:gd name="T3" fmla="*/ 153 h 188"/>
                <a:gd name="T4" fmla="*/ 36 w 188"/>
                <a:gd name="T5" fmla="*/ 156 h 188"/>
                <a:gd name="T6" fmla="*/ 33 w 188"/>
                <a:gd name="T7" fmla="*/ 36 h 188"/>
                <a:gd name="T8" fmla="*/ 153 w 188"/>
                <a:gd name="T9" fmla="*/ 3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53" y="33"/>
                  </a:moveTo>
                  <a:cubicBezTo>
                    <a:pt x="187" y="65"/>
                    <a:pt x="188" y="119"/>
                    <a:pt x="156" y="153"/>
                  </a:cubicBezTo>
                  <a:cubicBezTo>
                    <a:pt x="124" y="187"/>
                    <a:pt x="70" y="188"/>
                    <a:pt x="36" y="156"/>
                  </a:cubicBezTo>
                  <a:cubicBezTo>
                    <a:pt x="2" y="123"/>
                    <a:pt x="0" y="70"/>
                    <a:pt x="33" y="36"/>
                  </a:cubicBezTo>
                  <a:cubicBezTo>
                    <a:pt x="65" y="2"/>
                    <a:pt x="119" y="0"/>
                    <a:pt x="153" y="33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"/>
            <p:cNvSpPr/>
            <p:nvPr userDrawn="1"/>
          </p:nvSpPr>
          <p:spPr bwMode="auto">
            <a:xfrm>
              <a:off x="4067" y="2462"/>
              <a:ext cx="97" cy="99"/>
            </a:xfrm>
            <a:custGeom>
              <a:avLst/>
              <a:gdLst>
                <a:gd name="T0" fmla="*/ 55 w 67"/>
                <a:gd name="T1" fmla="*/ 12 h 68"/>
                <a:gd name="T2" fmla="*/ 56 w 67"/>
                <a:gd name="T3" fmla="*/ 55 h 68"/>
                <a:gd name="T4" fmla="*/ 12 w 67"/>
                <a:gd name="T5" fmla="*/ 56 h 68"/>
                <a:gd name="T6" fmla="*/ 11 w 67"/>
                <a:gd name="T7" fmla="*/ 13 h 68"/>
                <a:gd name="T8" fmla="*/ 55 w 67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8">
                  <a:moveTo>
                    <a:pt x="55" y="12"/>
                  </a:moveTo>
                  <a:cubicBezTo>
                    <a:pt x="67" y="23"/>
                    <a:pt x="67" y="43"/>
                    <a:pt x="56" y="55"/>
                  </a:cubicBezTo>
                  <a:cubicBezTo>
                    <a:pt x="44" y="67"/>
                    <a:pt x="25" y="68"/>
                    <a:pt x="12" y="56"/>
                  </a:cubicBezTo>
                  <a:cubicBezTo>
                    <a:pt x="0" y="45"/>
                    <a:pt x="0" y="25"/>
                    <a:pt x="11" y="13"/>
                  </a:cubicBezTo>
                  <a:cubicBezTo>
                    <a:pt x="23" y="1"/>
                    <a:pt x="42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0"/>
            <p:cNvSpPr/>
            <p:nvPr userDrawn="1"/>
          </p:nvSpPr>
          <p:spPr bwMode="auto">
            <a:xfrm>
              <a:off x="1167" y="2310"/>
              <a:ext cx="98" cy="98"/>
            </a:xfrm>
            <a:custGeom>
              <a:avLst/>
              <a:gdLst>
                <a:gd name="T0" fmla="*/ 55 w 68"/>
                <a:gd name="T1" fmla="*/ 11 h 68"/>
                <a:gd name="T2" fmla="*/ 56 w 68"/>
                <a:gd name="T3" fmla="*/ 55 h 68"/>
                <a:gd name="T4" fmla="*/ 13 w 68"/>
                <a:gd name="T5" fmla="*/ 56 h 68"/>
                <a:gd name="T6" fmla="*/ 12 w 68"/>
                <a:gd name="T7" fmla="*/ 12 h 68"/>
                <a:gd name="T8" fmla="*/ 55 w 68"/>
                <a:gd name="T9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1"/>
                  </a:moveTo>
                  <a:cubicBezTo>
                    <a:pt x="67" y="23"/>
                    <a:pt x="68" y="42"/>
                    <a:pt x="56" y="55"/>
                  </a:cubicBezTo>
                  <a:cubicBezTo>
                    <a:pt x="44" y="67"/>
                    <a:pt x="25" y="68"/>
                    <a:pt x="13" y="56"/>
                  </a:cubicBezTo>
                  <a:cubicBezTo>
                    <a:pt x="0" y="44"/>
                    <a:pt x="0" y="25"/>
                    <a:pt x="12" y="12"/>
                  </a:cubicBezTo>
                  <a:cubicBezTo>
                    <a:pt x="23" y="0"/>
                    <a:pt x="43" y="0"/>
                    <a:pt x="55" y="11"/>
                  </a:cubicBezTo>
                  <a:close/>
                </a:path>
              </a:pathLst>
            </a:custGeom>
            <a:noFill/>
            <a:ln w="17463" cap="flat">
              <a:solidFill>
                <a:srgbClr val="A19694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1"/>
            <p:cNvSpPr/>
            <p:nvPr userDrawn="1"/>
          </p:nvSpPr>
          <p:spPr bwMode="auto">
            <a:xfrm>
              <a:off x="4036" y="3548"/>
              <a:ext cx="99" cy="98"/>
            </a:xfrm>
            <a:custGeom>
              <a:avLst/>
              <a:gdLst>
                <a:gd name="T0" fmla="*/ 55 w 68"/>
                <a:gd name="T1" fmla="*/ 12 h 68"/>
                <a:gd name="T2" fmla="*/ 57 w 68"/>
                <a:gd name="T3" fmla="*/ 55 h 68"/>
                <a:gd name="T4" fmla="*/ 13 w 68"/>
                <a:gd name="T5" fmla="*/ 56 h 68"/>
                <a:gd name="T6" fmla="*/ 12 w 68"/>
                <a:gd name="T7" fmla="*/ 13 h 68"/>
                <a:gd name="T8" fmla="*/ 55 w 68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2"/>
                  </a:moveTo>
                  <a:cubicBezTo>
                    <a:pt x="68" y="24"/>
                    <a:pt x="68" y="43"/>
                    <a:pt x="57" y="55"/>
                  </a:cubicBezTo>
                  <a:cubicBezTo>
                    <a:pt x="45" y="68"/>
                    <a:pt x="25" y="68"/>
                    <a:pt x="13" y="56"/>
                  </a:cubicBezTo>
                  <a:cubicBezTo>
                    <a:pt x="1" y="45"/>
                    <a:pt x="0" y="25"/>
                    <a:pt x="12" y="13"/>
                  </a:cubicBezTo>
                  <a:cubicBezTo>
                    <a:pt x="24" y="1"/>
                    <a:pt x="43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2"/>
            <p:cNvSpPr/>
            <p:nvPr userDrawn="1"/>
          </p:nvSpPr>
          <p:spPr bwMode="auto">
            <a:xfrm>
              <a:off x="2171" y="3532"/>
              <a:ext cx="235" cy="236"/>
            </a:xfrm>
            <a:custGeom>
              <a:avLst/>
              <a:gdLst>
                <a:gd name="T0" fmla="*/ 132 w 163"/>
                <a:gd name="T1" fmla="*/ 28 h 163"/>
                <a:gd name="T2" fmla="*/ 134 w 163"/>
                <a:gd name="T3" fmla="*/ 132 h 163"/>
                <a:gd name="T4" fmla="*/ 30 w 163"/>
                <a:gd name="T5" fmla="*/ 135 h 163"/>
                <a:gd name="T6" fmla="*/ 28 w 163"/>
                <a:gd name="T7" fmla="*/ 30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1" y="56"/>
                    <a:pt x="163" y="102"/>
                    <a:pt x="134" y="132"/>
                  </a:cubicBezTo>
                  <a:cubicBezTo>
                    <a:pt x="106" y="162"/>
                    <a:pt x="60" y="163"/>
                    <a:pt x="30" y="135"/>
                  </a:cubicBezTo>
                  <a:cubicBezTo>
                    <a:pt x="1" y="107"/>
                    <a:pt x="0" y="60"/>
                    <a:pt x="28" y="30"/>
                  </a:cubicBezTo>
                  <a:cubicBezTo>
                    <a:pt x="56" y="1"/>
                    <a:pt x="102" y="0"/>
                    <a:pt x="132" y="28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3"/>
            <p:cNvSpPr/>
            <p:nvPr userDrawn="1"/>
          </p:nvSpPr>
          <p:spPr bwMode="auto">
            <a:xfrm>
              <a:off x="3902" y="2939"/>
              <a:ext cx="235" cy="235"/>
            </a:xfrm>
            <a:custGeom>
              <a:avLst/>
              <a:gdLst>
                <a:gd name="T0" fmla="*/ 132 w 163"/>
                <a:gd name="T1" fmla="*/ 28 h 163"/>
                <a:gd name="T2" fmla="*/ 135 w 163"/>
                <a:gd name="T3" fmla="*/ 133 h 163"/>
                <a:gd name="T4" fmla="*/ 31 w 163"/>
                <a:gd name="T5" fmla="*/ 135 h 163"/>
                <a:gd name="T6" fmla="*/ 28 w 163"/>
                <a:gd name="T7" fmla="*/ 31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2" y="57"/>
                    <a:pt x="163" y="103"/>
                    <a:pt x="135" y="133"/>
                  </a:cubicBezTo>
                  <a:cubicBezTo>
                    <a:pt x="107" y="162"/>
                    <a:pt x="60" y="163"/>
                    <a:pt x="31" y="135"/>
                  </a:cubicBezTo>
                  <a:cubicBezTo>
                    <a:pt x="1" y="107"/>
                    <a:pt x="0" y="61"/>
                    <a:pt x="28" y="31"/>
                  </a:cubicBezTo>
                  <a:cubicBezTo>
                    <a:pt x="56" y="2"/>
                    <a:pt x="103" y="0"/>
                    <a:pt x="132" y="28"/>
                  </a:cubicBezTo>
                  <a:close/>
                </a:path>
              </a:pathLst>
            </a:custGeom>
            <a:solidFill>
              <a:srgbClr val="8A8FA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4"/>
            <p:cNvSpPr/>
            <p:nvPr userDrawn="1"/>
          </p:nvSpPr>
          <p:spPr bwMode="auto">
            <a:xfrm>
              <a:off x="1913" y="501"/>
              <a:ext cx="109" cy="108"/>
            </a:xfrm>
            <a:custGeom>
              <a:avLst/>
              <a:gdLst>
                <a:gd name="T0" fmla="*/ 61 w 75"/>
                <a:gd name="T1" fmla="*/ 13 h 75"/>
                <a:gd name="T2" fmla="*/ 62 w 75"/>
                <a:gd name="T3" fmla="*/ 61 h 75"/>
                <a:gd name="T4" fmla="*/ 14 w 75"/>
                <a:gd name="T5" fmla="*/ 62 h 75"/>
                <a:gd name="T6" fmla="*/ 13 w 75"/>
                <a:gd name="T7" fmla="*/ 14 h 75"/>
                <a:gd name="T8" fmla="*/ 61 w 75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61" y="13"/>
                  </a:moveTo>
                  <a:cubicBezTo>
                    <a:pt x="74" y="26"/>
                    <a:pt x="75" y="47"/>
                    <a:pt x="62" y="61"/>
                  </a:cubicBezTo>
                  <a:cubicBezTo>
                    <a:pt x="49" y="74"/>
                    <a:pt x="28" y="75"/>
                    <a:pt x="14" y="62"/>
                  </a:cubicBezTo>
                  <a:cubicBezTo>
                    <a:pt x="1" y="49"/>
                    <a:pt x="0" y="28"/>
                    <a:pt x="13" y="14"/>
                  </a:cubicBezTo>
                  <a:cubicBezTo>
                    <a:pt x="26" y="1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F6E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 userDrawn="1"/>
          </p:nvSpPr>
          <p:spPr bwMode="auto">
            <a:xfrm>
              <a:off x="3830" y="2182"/>
              <a:ext cx="107" cy="108"/>
            </a:xfrm>
            <a:custGeom>
              <a:avLst/>
              <a:gdLst>
                <a:gd name="T0" fmla="*/ 60 w 74"/>
                <a:gd name="T1" fmla="*/ 13 h 75"/>
                <a:gd name="T2" fmla="*/ 61 w 74"/>
                <a:gd name="T3" fmla="*/ 61 h 75"/>
                <a:gd name="T4" fmla="*/ 14 w 74"/>
                <a:gd name="T5" fmla="*/ 62 h 75"/>
                <a:gd name="T6" fmla="*/ 12 w 74"/>
                <a:gd name="T7" fmla="*/ 14 h 75"/>
                <a:gd name="T8" fmla="*/ 60 w 74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60" y="13"/>
                  </a:moveTo>
                  <a:cubicBezTo>
                    <a:pt x="73" y="26"/>
                    <a:pt x="74" y="47"/>
                    <a:pt x="61" y="61"/>
                  </a:cubicBezTo>
                  <a:cubicBezTo>
                    <a:pt x="48" y="74"/>
                    <a:pt x="27" y="75"/>
                    <a:pt x="14" y="62"/>
                  </a:cubicBezTo>
                  <a:cubicBezTo>
                    <a:pt x="0" y="49"/>
                    <a:pt x="0" y="28"/>
                    <a:pt x="12" y="14"/>
                  </a:cubicBezTo>
                  <a:cubicBezTo>
                    <a:pt x="25" y="1"/>
                    <a:pt x="47" y="0"/>
                    <a:pt x="60" y="13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6"/>
            <p:cNvSpPr/>
            <p:nvPr userDrawn="1"/>
          </p:nvSpPr>
          <p:spPr bwMode="auto">
            <a:xfrm>
              <a:off x="2390" y="3838"/>
              <a:ext cx="108" cy="107"/>
            </a:xfrm>
            <a:custGeom>
              <a:avLst/>
              <a:gdLst>
                <a:gd name="T0" fmla="*/ 61 w 75"/>
                <a:gd name="T1" fmla="*/ 13 h 74"/>
                <a:gd name="T2" fmla="*/ 62 w 75"/>
                <a:gd name="T3" fmla="*/ 60 h 74"/>
                <a:gd name="T4" fmla="*/ 14 w 75"/>
                <a:gd name="T5" fmla="*/ 61 h 74"/>
                <a:gd name="T6" fmla="*/ 13 w 75"/>
                <a:gd name="T7" fmla="*/ 14 h 74"/>
                <a:gd name="T8" fmla="*/ 61 w 75"/>
                <a:gd name="T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4">
                  <a:moveTo>
                    <a:pt x="61" y="13"/>
                  </a:moveTo>
                  <a:cubicBezTo>
                    <a:pt x="74" y="25"/>
                    <a:pt x="75" y="47"/>
                    <a:pt x="62" y="60"/>
                  </a:cubicBezTo>
                  <a:cubicBezTo>
                    <a:pt x="49" y="74"/>
                    <a:pt x="28" y="74"/>
                    <a:pt x="14" y="61"/>
                  </a:cubicBezTo>
                  <a:cubicBezTo>
                    <a:pt x="1" y="49"/>
                    <a:pt x="0" y="27"/>
                    <a:pt x="13" y="14"/>
                  </a:cubicBezTo>
                  <a:cubicBezTo>
                    <a:pt x="26" y="0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17"/>
            <p:cNvSpPr>
              <a:spLocks noChangeArrowheads="1"/>
            </p:cNvSpPr>
            <p:nvPr userDrawn="1"/>
          </p:nvSpPr>
          <p:spPr bwMode="auto">
            <a:xfrm>
              <a:off x="3144" y="280"/>
              <a:ext cx="1282" cy="1282"/>
            </a:xfrm>
            <a:prstGeom prst="ellipse">
              <a:avLst/>
            </a:prstGeom>
            <a:solidFill>
              <a:srgbClr val="A08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17"/>
            <p:cNvSpPr>
              <a:spLocks noChangeArrowheads="1"/>
            </p:cNvSpPr>
            <p:nvPr userDrawn="1"/>
          </p:nvSpPr>
          <p:spPr bwMode="auto">
            <a:xfrm>
              <a:off x="2150" y="763"/>
              <a:ext cx="1560" cy="1560"/>
            </a:xfrm>
            <a:prstGeom prst="ellipse">
              <a:avLst/>
            </a:prstGeom>
            <a:solidFill>
              <a:srgbClr val="3A4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2110" y="1886"/>
              <a:ext cx="1753" cy="1750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F69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"/>
            <p:cNvSpPr/>
            <p:nvPr/>
          </p:nvSpPr>
          <p:spPr bwMode="auto">
            <a:xfrm>
              <a:off x="2532" y="3218"/>
              <a:ext cx="1219" cy="1221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矩形 41"/>
          <p:cNvSpPr/>
          <p:nvPr/>
        </p:nvSpPr>
        <p:spPr>
          <a:xfrm>
            <a:off x="3891010" y="2619099"/>
            <a:ext cx="5206629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lang="en-US" altLang="zh-CN" sz="1050" kern="0" dirty="0">
                <a:solidFill>
                  <a:srgbClr val="7B7581"/>
                </a:solidFill>
                <a:latin typeface="黑体" panose="02010609060101010101" charset="-122"/>
                <a:ea typeface="微软雅黑 Light" panose="020B0502040204020203" charset="-122"/>
                <a:cs typeface="Arial" panose="020B0604020202020204" pitchFamily="34" charset="0"/>
              </a:rPr>
              <a:t>US Accident Data Analysis——Accident severity prediction, impact factor analysis and policy recommendations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7B7581"/>
              </a:solidFill>
              <a:effectLst/>
              <a:uLnTx/>
              <a:uFillTx/>
              <a:latin typeface="黑体" panose="02010609060101010101" charset="-122"/>
              <a:ea typeface="微软雅黑 Light" panose="020B0502040204020203" charset="-122"/>
              <a:cs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891011" y="1481876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noProof="0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</a:rPr>
              <a:t>美国事故数据分析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A405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3" name="矩形: 圆角 52"/>
          <p:cNvSpPr/>
          <p:nvPr/>
        </p:nvSpPr>
        <p:spPr>
          <a:xfrm>
            <a:off x="3692052" y="3485339"/>
            <a:ext cx="3608397" cy="1097334"/>
          </a:xfrm>
          <a:prstGeom prst="roundRect">
            <a:avLst>
              <a:gd name="adj" fmla="val 50000"/>
            </a:avLst>
          </a:prstGeom>
          <a:solidFill>
            <a:srgbClr val="F69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50" dirty="0">
                <a:solidFill>
                  <a:prstClr val="white"/>
                </a:solidFill>
                <a:latin typeface="黑体" panose="02010609060101010101" charset="-122"/>
                <a:ea typeface="微软雅黑 Light" panose="020B0502040204020203" charset="-122"/>
              </a:rPr>
              <a:t>小组成员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微软雅黑 Light" panose="020B0502040204020203" charset="-122"/>
                <a:cs typeface="+mn-cs"/>
              </a:rPr>
              <a:t>：李梦麟（地理信息处理、影响因子分析等）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charset="-122"/>
              <a:ea typeface="微软雅黑 Light" panose="020B0502040204020203" charset="-122"/>
              <a:cs typeface="+mn-cs"/>
            </a:endParaRPr>
          </a:p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微软雅黑 Light" panose="020B0502040204020203" charset="-122"/>
                <a:cs typeface="+mn-cs"/>
              </a:rPr>
              <a:t>刘新桐（政策文件分析、初步探索建模）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charset="-122"/>
              <a:ea typeface="微软雅黑 Light" panose="020B0502040204020203" charset="-122"/>
              <a:cs typeface="+mn-cs"/>
            </a:endParaRPr>
          </a:p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微软雅黑 Light" panose="020B0502040204020203" charset="-122"/>
                <a:cs typeface="+mn-cs"/>
              </a:rPr>
              <a:t>江炫烨（数据清洗、数据压缩神经网络建模）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charset="-122"/>
              <a:ea typeface="微软雅黑 Light" panose="020B0502040204020203" charset="-122"/>
              <a:cs typeface="+mn-cs"/>
            </a:endParaRPr>
          </a:p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微软雅黑 Light" panose="020B0502040204020203" charset="-122"/>
                <a:cs typeface="+mn-cs"/>
              </a:rPr>
              <a:t>刘昕宜</a:t>
            </a:r>
            <a:r>
              <a:rPr lang="zh-CN" altLang="en-US" sz="1050" dirty="0">
                <a:solidFill>
                  <a:prstClr val="white"/>
                </a:solidFill>
                <a:latin typeface="黑体" panose="02010609060101010101" charset="-122"/>
                <a:ea typeface="微软雅黑 Light" panose="020B0502040204020203" charset="-122"/>
              </a:rPr>
              <a:t>（设施分析、词云、模型构建）</a:t>
            </a:r>
            <a:endParaRPr lang="en-US" altLang="zh-CN" sz="1050" dirty="0">
              <a:solidFill>
                <a:prstClr val="white"/>
              </a:solidFill>
              <a:latin typeface="黑体" panose="02010609060101010101" charset="-122"/>
              <a:ea typeface="微软雅黑 Light" panose="020B0502040204020203" charset="-122"/>
            </a:endParaRPr>
          </a:p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微软雅黑 Light" panose="020B0502040204020203" charset="-122"/>
                <a:cs typeface="+mn-cs"/>
              </a:rPr>
              <a:t>卢佳奕（描述性分析、特征工程）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3891010" y="2245024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3A4058"/>
                </a:solidFill>
                <a:latin typeface="微软雅黑 Light" panose="020B0502040204020203" charset="-122"/>
                <a:ea typeface="微软雅黑 Light" panose="020B0502040204020203" charset="-122"/>
              </a:rPr>
              <a:t>事故严重程度预测、影响因子分析及政策建议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A4058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5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47" grpId="0"/>
      <p:bldP spid="47" grpId="1"/>
      <p:bldP spid="53" grpId="0" animBg="1"/>
      <p:bldP spid="53" grpId="1" animBg="1"/>
      <p:bldP spid="59" grpId="0"/>
      <p:bldP spid="5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373549" y="193753"/>
            <a:ext cx="1706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数据预处理</a:t>
            </a:r>
          </a:p>
        </p:txBody>
      </p:sp>
      <p:sp>
        <p:nvSpPr>
          <p:cNvPr id="5" name="Rectangle 120"/>
          <p:cNvSpPr/>
          <p:nvPr>
            <p:custDataLst>
              <p:tags r:id="rId2"/>
            </p:custDataLst>
          </p:nvPr>
        </p:nvSpPr>
        <p:spPr>
          <a:xfrm>
            <a:off x="361192" y="562180"/>
            <a:ext cx="1771318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id-ID" sz="1050">
                <a:solidFill>
                  <a:srgbClr val="7B7581"/>
                </a:solidFill>
                <a:latin typeface="+mj-lt"/>
                <a:cs typeface="+mn-ea"/>
                <a:sym typeface="+mn-lt"/>
              </a:rPr>
              <a:t>——data cleaning——</a:t>
            </a:r>
          </a:p>
        </p:txBody>
      </p:sp>
      <p:sp>
        <p:nvSpPr>
          <p:cNvPr id="2" name="矩形 1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>
            <p:custDataLst>
              <p:tags r:id="rId3"/>
            </p:custDataLst>
          </p:nvPr>
        </p:nvSpPr>
        <p:spPr>
          <a:xfrm>
            <a:off x="373380" y="842010"/>
            <a:ext cx="7999095" cy="41948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400" b="1" i="0" strike="noStrike" kern="1200" cap="none" spc="0" normalizeH="0" baseline="0" noProof="0">
                <a:ln>
                  <a:noFill/>
                </a:ln>
                <a:solidFill>
                  <a:srgbClr val="8A8FA5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缺失值与异常值处理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③多重插补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·</a:t>
            </a:r>
            <a:r>
              <a:rPr lang="zh-CN" altLang="en-US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利用</a:t>
            </a: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mice</a:t>
            </a:r>
            <a:r>
              <a:rPr lang="zh-CN" altLang="en-US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包的</a:t>
            </a: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mice</a:t>
            </a:r>
            <a:r>
              <a:rPr lang="zh-CN" altLang="en-US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函数，插补方法选择</a:t>
            </a:r>
            <a:r>
              <a:rPr lang="zh-CN" altLang="en-US" sz="1200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随机森林</a:t>
            </a:r>
            <a:r>
              <a:rPr lang="zh-CN" altLang="en-US" sz="12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，迭代次数设置为3，每次只生成一个完整样本集</a:t>
            </a:r>
            <a:endParaRPr lang="zh-CN" altLang="en-US" sz="1200" noProof="0">
              <a:ln>
                <a:noFill/>
              </a:ln>
              <a:solidFill>
                <a:srgbClr val="F6927B"/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·</a:t>
            </a:r>
            <a:r>
              <a:rPr lang="zh-CN" altLang="en-US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将每个子集划分为完整样本集与缺失样本集，每次从完整样本集取两万条数据与缺失样本集合并，</a:t>
            </a: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mice</a:t>
            </a:r>
            <a:r>
              <a:rPr lang="zh-CN" altLang="en-US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包根据变量</a:t>
            </a: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  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  </a:t>
            </a:r>
            <a:r>
              <a:rPr lang="zh-CN" altLang="en-US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间的分布关系对缺失值进行插补</a:t>
            </a:r>
            <a:endParaRPr lang="en-US" altLang="zh-CN" sz="120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·</a:t>
            </a:r>
            <a:r>
              <a:rPr lang="zh-CN" altLang="en-US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将处理后的数据返回到原数据中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·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对少量缺失的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、无法用</a:t>
            </a: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mice</a:t>
            </a:r>
            <a:r>
              <a:rPr lang="zh-CN" altLang="en-US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插补的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风向列进行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众数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插补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48945" y="2899410"/>
            <a:ext cx="6722745" cy="2072005"/>
          </a:xfrm>
          <a:prstGeom prst="rect">
            <a:avLst/>
          </a:prstGeom>
        </p:spPr>
      </p:pic>
    </p:spTree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373549" y="193753"/>
            <a:ext cx="1706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数据预处理</a:t>
            </a:r>
          </a:p>
        </p:txBody>
      </p:sp>
      <p:sp>
        <p:nvSpPr>
          <p:cNvPr id="5" name="Rectangle 120"/>
          <p:cNvSpPr/>
          <p:nvPr>
            <p:custDataLst>
              <p:tags r:id="rId2"/>
            </p:custDataLst>
          </p:nvPr>
        </p:nvSpPr>
        <p:spPr>
          <a:xfrm>
            <a:off x="361192" y="562180"/>
            <a:ext cx="1771318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id-ID" sz="1050">
                <a:solidFill>
                  <a:srgbClr val="7B7581"/>
                </a:solidFill>
                <a:latin typeface="+mj-lt"/>
                <a:cs typeface="+mn-ea"/>
                <a:sym typeface="+mn-lt"/>
              </a:rPr>
              <a:t>——data cleaning——</a:t>
            </a:r>
          </a:p>
        </p:txBody>
      </p:sp>
      <p:sp>
        <p:nvSpPr>
          <p:cNvPr id="2" name="矩形 1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>
            <p:custDataLst>
              <p:tags r:id="rId3"/>
            </p:custDataLst>
          </p:nvPr>
        </p:nvSpPr>
        <p:spPr>
          <a:xfrm>
            <a:off x="373380" y="842010"/>
            <a:ext cx="7999095" cy="41948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400" b="1" i="0" strike="noStrike" kern="1200" cap="none" spc="0" normalizeH="0" baseline="0" noProof="0">
                <a:ln>
                  <a:noFill/>
                </a:ln>
                <a:solidFill>
                  <a:srgbClr val="8A8FA5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数据类型转化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zh-CN" altLang="en-US" sz="1400" b="1" i="0" strike="noStrike" kern="1200" cap="none" spc="0" normalizeH="0" baseline="0" noProof="0">
              <a:ln>
                <a:noFill/>
              </a:ln>
              <a:solidFill>
                <a:srgbClr val="8A8FA5"/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①将各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逻辑变量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(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如是否具有缓冲设施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)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转化为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0/1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变量并设置为因子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②将事故严重程度、城市、郡、州、时区等变量设为因子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③将晨昏蒙影（</a:t>
            </a:r>
            <a:r>
              <a:rPr lang="en-US" altLang="zh-CN" sz="12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Day/Night</a:t>
            </a:r>
            <a:r>
              <a:rPr lang="zh-CN" altLang="en-US" sz="12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）转为因子，昼为1，夜为0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④将事故发生时间转化为</a:t>
            </a:r>
            <a:r>
              <a:rPr lang="zh-CN" altLang="en-US" sz="1200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时间类型</a:t>
            </a:r>
            <a:endParaRPr lang="zh-CN" altLang="en-US" sz="120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lt"/>
              <a:cs typeface="+mj-lt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⑤对事故发生时间进行</a:t>
            </a:r>
            <a:r>
              <a:rPr lang="zh-CN" altLang="en-US" sz="1200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年、月、星期、日、小时</a:t>
            </a:r>
            <a:r>
              <a:rPr lang="zh-CN" altLang="en-US" sz="12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的提取，形成新变量，并将</a:t>
            </a:r>
            <a:r>
              <a:rPr lang="zh-CN" altLang="en-US" sz="1200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日信息</a:t>
            </a:r>
            <a:r>
              <a:rPr lang="zh-CN" altLang="en-US" sz="12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转化为</a:t>
            </a:r>
            <a:r>
              <a:rPr lang="zh-CN" altLang="en-US" sz="1200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月的上中下旬信息</a:t>
            </a:r>
            <a:r>
              <a:rPr lang="zh-CN" altLang="en-US" sz="12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，</a:t>
            </a:r>
            <a:r>
              <a:rPr lang="zh-CN" altLang="en-US" sz="1200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每小时信息</a:t>
            </a:r>
            <a:r>
              <a:rPr lang="zh-CN" altLang="en-US" sz="12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整合为</a:t>
            </a:r>
            <a:r>
              <a:rPr lang="zh-CN" altLang="en-US" sz="1200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时段信息</a:t>
            </a:r>
            <a:r>
              <a:rPr lang="zh-CN" altLang="en-US" sz="12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，每个时段包含</a:t>
            </a:r>
            <a:r>
              <a:rPr lang="en-US" altLang="zh-CN" sz="12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3</a:t>
            </a:r>
            <a:r>
              <a:rPr lang="zh-CN" altLang="en-US" sz="12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个小时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⑥文本、街道等其他字符型信息后续根据模型选择进一步处理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lt"/>
              <a:cs typeface="+mj-lt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lt"/>
              <a:cs typeface="+mj-lt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373549" y="193753"/>
            <a:ext cx="1706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数据预处理</a:t>
            </a:r>
          </a:p>
        </p:txBody>
      </p:sp>
      <p:sp>
        <p:nvSpPr>
          <p:cNvPr id="5" name="Rectangle 120"/>
          <p:cNvSpPr/>
          <p:nvPr>
            <p:custDataLst>
              <p:tags r:id="rId2"/>
            </p:custDataLst>
          </p:nvPr>
        </p:nvSpPr>
        <p:spPr>
          <a:xfrm>
            <a:off x="361192" y="562180"/>
            <a:ext cx="1771318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id-ID" sz="1050">
                <a:solidFill>
                  <a:srgbClr val="7B7581"/>
                </a:solidFill>
                <a:latin typeface="+mj-lt"/>
                <a:cs typeface="+mn-ea"/>
                <a:sym typeface="+mn-lt"/>
              </a:rPr>
              <a:t>——data cleaning——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52755" y="895350"/>
            <a:ext cx="7560310" cy="8077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52755" y="1699260"/>
            <a:ext cx="7560945" cy="7924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53390" y="2491740"/>
            <a:ext cx="7561580" cy="8515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52755" y="3337560"/>
            <a:ext cx="7562215" cy="7518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52755" y="4089400"/>
            <a:ext cx="3269615" cy="8172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80815" y="4267835"/>
            <a:ext cx="39179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noProof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最终得到</a:t>
            </a:r>
            <a:r>
              <a:rPr lang="en-US" altLang="zh-CN" sz="1600" b="1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2655913</a:t>
            </a:r>
            <a:r>
              <a:rPr lang="zh-CN" altLang="en-US" sz="1600" b="1" noProof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条数据，共</a:t>
            </a:r>
            <a:r>
              <a:rPr lang="en-US" altLang="zh-CN" sz="1600" b="1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42</a:t>
            </a:r>
            <a:r>
              <a:rPr lang="zh-CN" altLang="en-US" sz="1600" b="1" noProof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个列变量</a:t>
            </a:r>
          </a:p>
        </p:txBody>
      </p:sp>
    </p:spTree>
  </p:cSld>
  <p:clrMapOvr>
    <a:masterClrMapping/>
  </p:clrMapOvr>
  <p:transition spd="slow" advTm="2000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/>
          <p:cNvGrpSpPr>
            <a:grpSpLocks noChangeAspect="1"/>
          </p:cNvGrpSpPr>
          <p:nvPr/>
        </p:nvGrpSpPr>
        <p:grpSpPr bwMode="auto">
          <a:xfrm flipH="1">
            <a:off x="5306325" y="-609441"/>
            <a:ext cx="4755512" cy="6068786"/>
            <a:chOff x="1167" y="280"/>
            <a:chExt cx="3259" cy="4159"/>
          </a:xfrm>
        </p:grpSpPr>
        <p:sp>
          <p:nvSpPr>
            <p:cNvPr id="16" name="Freeform 5"/>
            <p:cNvSpPr/>
            <p:nvPr userDrawn="1"/>
          </p:nvSpPr>
          <p:spPr bwMode="auto">
            <a:xfrm>
              <a:off x="1447" y="1577"/>
              <a:ext cx="1070" cy="1068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"/>
            <p:cNvSpPr/>
            <p:nvPr userDrawn="1"/>
          </p:nvSpPr>
          <p:spPr bwMode="auto">
            <a:xfrm>
              <a:off x="1655" y="2222"/>
              <a:ext cx="1068" cy="1070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"/>
            <p:cNvSpPr/>
            <p:nvPr userDrawn="1"/>
          </p:nvSpPr>
          <p:spPr bwMode="auto">
            <a:xfrm>
              <a:off x="3946" y="1831"/>
              <a:ext cx="272" cy="272"/>
            </a:xfrm>
            <a:custGeom>
              <a:avLst/>
              <a:gdLst>
                <a:gd name="T0" fmla="*/ 153 w 188"/>
                <a:gd name="T1" fmla="*/ 33 h 188"/>
                <a:gd name="T2" fmla="*/ 156 w 188"/>
                <a:gd name="T3" fmla="*/ 153 h 188"/>
                <a:gd name="T4" fmla="*/ 36 w 188"/>
                <a:gd name="T5" fmla="*/ 156 h 188"/>
                <a:gd name="T6" fmla="*/ 33 w 188"/>
                <a:gd name="T7" fmla="*/ 36 h 188"/>
                <a:gd name="T8" fmla="*/ 153 w 188"/>
                <a:gd name="T9" fmla="*/ 3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53" y="33"/>
                  </a:moveTo>
                  <a:cubicBezTo>
                    <a:pt x="187" y="65"/>
                    <a:pt x="188" y="119"/>
                    <a:pt x="156" y="153"/>
                  </a:cubicBezTo>
                  <a:cubicBezTo>
                    <a:pt x="124" y="187"/>
                    <a:pt x="70" y="188"/>
                    <a:pt x="36" y="156"/>
                  </a:cubicBezTo>
                  <a:cubicBezTo>
                    <a:pt x="2" y="123"/>
                    <a:pt x="0" y="70"/>
                    <a:pt x="33" y="36"/>
                  </a:cubicBezTo>
                  <a:cubicBezTo>
                    <a:pt x="65" y="2"/>
                    <a:pt x="119" y="0"/>
                    <a:pt x="153" y="33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"/>
            <p:cNvSpPr/>
            <p:nvPr userDrawn="1"/>
          </p:nvSpPr>
          <p:spPr bwMode="auto">
            <a:xfrm>
              <a:off x="4067" y="2462"/>
              <a:ext cx="97" cy="99"/>
            </a:xfrm>
            <a:custGeom>
              <a:avLst/>
              <a:gdLst>
                <a:gd name="T0" fmla="*/ 55 w 67"/>
                <a:gd name="T1" fmla="*/ 12 h 68"/>
                <a:gd name="T2" fmla="*/ 56 w 67"/>
                <a:gd name="T3" fmla="*/ 55 h 68"/>
                <a:gd name="T4" fmla="*/ 12 w 67"/>
                <a:gd name="T5" fmla="*/ 56 h 68"/>
                <a:gd name="T6" fmla="*/ 11 w 67"/>
                <a:gd name="T7" fmla="*/ 13 h 68"/>
                <a:gd name="T8" fmla="*/ 55 w 67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8">
                  <a:moveTo>
                    <a:pt x="55" y="12"/>
                  </a:moveTo>
                  <a:cubicBezTo>
                    <a:pt x="67" y="23"/>
                    <a:pt x="67" y="43"/>
                    <a:pt x="56" y="55"/>
                  </a:cubicBezTo>
                  <a:cubicBezTo>
                    <a:pt x="44" y="67"/>
                    <a:pt x="25" y="68"/>
                    <a:pt x="12" y="56"/>
                  </a:cubicBezTo>
                  <a:cubicBezTo>
                    <a:pt x="0" y="45"/>
                    <a:pt x="0" y="25"/>
                    <a:pt x="11" y="13"/>
                  </a:cubicBezTo>
                  <a:cubicBezTo>
                    <a:pt x="23" y="1"/>
                    <a:pt x="42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0"/>
            <p:cNvSpPr/>
            <p:nvPr userDrawn="1"/>
          </p:nvSpPr>
          <p:spPr bwMode="auto">
            <a:xfrm>
              <a:off x="1167" y="2310"/>
              <a:ext cx="98" cy="98"/>
            </a:xfrm>
            <a:custGeom>
              <a:avLst/>
              <a:gdLst>
                <a:gd name="T0" fmla="*/ 55 w 68"/>
                <a:gd name="T1" fmla="*/ 11 h 68"/>
                <a:gd name="T2" fmla="*/ 56 w 68"/>
                <a:gd name="T3" fmla="*/ 55 h 68"/>
                <a:gd name="T4" fmla="*/ 13 w 68"/>
                <a:gd name="T5" fmla="*/ 56 h 68"/>
                <a:gd name="T6" fmla="*/ 12 w 68"/>
                <a:gd name="T7" fmla="*/ 12 h 68"/>
                <a:gd name="T8" fmla="*/ 55 w 68"/>
                <a:gd name="T9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1"/>
                  </a:moveTo>
                  <a:cubicBezTo>
                    <a:pt x="67" y="23"/>
                    <a:pt x="68" y="42"/>
                    <a:pt x="56" y="55"/>
                  </a:cubicBezTo>
                  <a:cubicBezTo>
                    <a:pt x="44" y="67"/>
                    <a:pt x="25" y="68"/>
                    <a:pt x="13" y="56"/>
                  </a:cubicBezTo>
                  <a:cubicBezTo>
                    <a:pt x="0" y="44"/>
                    <a:pt x="0" y="25"/>
                    <a:pt x="12" y="12"/>
                  </a:cubicBezTo>
                  <a:cubicBezTo>
                    <a:pt x="23" y="0"/>
                    <a:pt x="43" y="0"/>
                    <a:pt x="55" y="11"/>
                  </a:cubicBezTo>
                  <a:close/>
                </a:path>
              </a:pathLst>
            </a:custGeom>
            <a:noFill/>
            <a:ln w="17463" cap="flat">
              <a:solidFill>
                <a:srgbClr val="A19694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1"/>
            <p:cNvSpPr/>
            <p:nvPr userDrawn="1"/>
          </p:nvSpPr>
          <p:spPr bwMode="auto">
            <a:xfrm>
              <a:off x="4036" y="3548"/>
              <a:ext cx="99" cy="98"/>
            </a:xfrm>
            <a:custGeom>
              <a:avLst/>
              <a:gdLst>
                <a:gd name="T0" fmla="*/ 55 w 68"/>
                <a:gd name="T1" fmla="*/ 12 h 68"/>
                <a:gd name="T2" fmla="*/ 57 w 68"/>
                <a:gd name="T3" fmla="*/ 55 h 68"/>
                <a:gd name="T4" fmla="*/ 13 w 68"/>
                <a:gd name="T5" fmla="*/ 56 h 68"/>
                <a:gd name="T6" fmla="*/ 12 w 68"/>
                <a:gd name="T7" fmla="*/ 13 h 68"/>
                <a:gd name="T8" fmla="*/ 55 w 68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2"/>
                  </a:moveTo>
                  <a:cubicBezTo>
                    <a:pt x="68" y="24"/>
                    <a:pt x="68" y="43"/>
                    <a:pt x="57" y="55"/>
                  </a:cubicBezTo>
                  <a:cubicBezTo>
                    <a:pt x="45" y="68"/>
                    <a:pt x="25" y="68"/>
                    <a:pt x="13" y="56"/>
                  </a:cubicBezTo>
                  <a:cubicBezTo>
                    <a:pt x="1" y="45"/>
                    <a:pt x="0" y="25"/>
                    <a:pt x="12" y="13"/>
                  </a:cubicBezTo>
                  <a:cubicBezTo>
                    <a:pt x="24" y="1"/>
                    <a:pt x="43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2"/>
            <p:cNvSpPr/>
            <p:nvPr userDrawn="1"/>
          </p:nvSpPr>
          <p:spPr bwMode="auto">
            <a:xfrm>
              <a:off x="2171" y="3532"/>
              <a:ext cx="235" cy="236"/>
            </a:xfrm>
            <a:custGeom>
              <a:avLst/>
              <a:gdLst>
                <a:gd name="T0" fmla="*/ 132 w 163"/>
                <a:gd name="T1" fmla="*/ 28 h 163"/>
                <a:gd name="T2" fmla="*/ 134 w 163"/>
                <a:gd name="T3" fmla="*/ 132 h 163"/>
                <a:gd name="T4" fmla="*/ 30 w 163"/>
                <a:gd name="T5" fmla="*/ 135 h 163"/>
                <a:gd name="T6" fmla="*/ 28 w 163"/>
                <a:gd name="T7" fmla="*/ 30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1" y="56"/>
                    <a:pt x="163" y="102"/>
                    <a:pt x="134" y="132"/>
                  </a:cubicBezTo>
                  <a:cubicBezTo>
                    <a:pt x="106" y="162"/>
                    <a:pt x="60" y="163"/>
                    <a:pt x="30" y="135"/>
                  </a:cubicBezTo>
                  <a:cubicBezTo>
                    <a:pt x="1" y="107"/>
                    <a:pt x="0" y="60"/>
                    <a:pt x="28" y="30"/>
                  </a:cubicBezTo>
                  <a:cubicBezTo>
                    <a:pt x="56" y="1"/>
                    <a:pt x="102" y="0"/>
                    <a:pt x="132" y="28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3"/>
            <p:cNvSpPr/>
            <p:nvPr userDrawn="1"/>
          </p:nvSpPr>
          <p:spPr bwMode="auto">
            <a:xfrm>
              <a:off x="3902" y="2939"/>
              <a:ext cx="235" cy="235"/>
            </a:xfrm>
            <a:custGeom>
              <a:avLst/>
              <a:gdLst>
                <a:gd name="T0" fmla="*/ 132 w 163"/>
                <a:gd name="T1" fmla="*/ 28 h 163"/>
                <a:gd name="T2" fmla="*/ 135 w 163"/>
                <a:gd name="T3" fmla="*/ 133 h 163"/>
                <a:gd name="T4" fmla="*/ 31 w 163"/>
                <a:gd name="T5" fmla="*/ 135 h 163"/>
                <a:gd name="T6" fmla="*/ 28 w 163"/>
                <a:gd name="T7" fmla="*/ 31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2" y="57"/>
                    <a:pt x="163" y="103"/>
                    <a:pt x="135" y="133"/>
                  </a:cubicBezTo>
                  <a:cubicBezTo>
                    <a:pt x="107" y="162"/>
                    <a:pt x="60" y="163"/>
                    <a:pt x="31" y="135"/>
                  </a:cubicBezTo>
                  <a:cubicBezTo>
                    <a:pt x="1" y="107"/>
                    <a:pt x="0" y="61"/>
                    <a:pt x="28" y="31"/>
                  </a:cubicBezTo>
                  <a:cubicBezTo>
                    <a:pt x="56" y="2"/>
                    <a:pt x="103" y="0"/>
                    <a:pt x="132" y="28"/>
                  </a:cubicBezTo>
                  <a:close/>
                </a:path>
              </a:pathLst>
            </a:custGeom>
            <a:solidFill>
              <a:srgbClr val="8A8FA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4"/>
            <p:cNvSpPr/>
            <p:nvPr userDrawn="1"/>
          </p:nvSpPr>
          <p:spPr bwMode="auto">
            <a:xfrm>
              <a:off x="1913" y="501"/>
              <a:ext cx="109" cy="108"/>
            </a:xfrm>
            <a:custGeom>
              <a:avLst/>
              <a:gdLst>
                <a:gd name="T0" fmla="*/ 61 w 75"/>
                <a:gd name="T1" fmla="*/ 13 h 75"/>
                <a:gd name="T2" fmla="*/ 62 w 75"/>
                <a:gd name="T3" fmla="*/ 61 h 75"/>
                <a:gd name="T4" fmla="*/ 14 w 75"/>
                <a:gd name="T5" fmla="*/ 62 h 75"/>
                <a:gd name="T6" fmla="*/ 13 w 75"/>
                <a:gd name="T7" fmla="*/ 14 h 75"/>
                <a:gd name="T8" fmla="*/ 61 w 75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61" y="13"/>
                  </a:moveTo>
                  <a:cubicBezTo>
                    <a:pt x="74" y="26"/>
                    <a:pt x="75" y="47"/>
                    <a:pt x="62" y="61"/>
                  </a:cubicBezTo>
                  <a:cubicBezTo>
                    <a:pt x="49" y="74"/>
                    <a:pt x="28" y="75"/>
                    <a:pt x="14" y="62"/>
                  </a:cubicBezTo>
                  <a:cubicBezTo>
                    <a:pt x="1" y="49"/>
                    <a:pt x="0" y="28"/>
                    <a:pt x="13" y="14"/>
                  </a:cubicBezTo>
                  <a:cubicBezTo>
                    <a:pt x="26" y="1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F6E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 userDrawn="1"/>
          </p:nvSpPr>
          <p:spPr bwMode="auto">
            <a:xfrm>
              <a:off x="3830" y="2182"/>
              <a:ext cx="107" cy="108"/>
            </a:xfrm>
            <a:custGeom>
              <a:avLst/>
              <a:gdLst>
                <a:gd name="T0" fmla="*/ 60 w 74"/>
                <a:gd name="T1" fmla="*/ 13 h 75"/>
                <a:gd name="T2" fmla="*/ 61 w 74"/>
                <a:gd name="T3" fmla="*/ 61 h 75"/>
                <a:gd name="T4" fmla="*/ 14 w 74"/>
                <a:gd name="T5" fmla="*/ 62 h 75"/>
                <a:gd name="T6" fmla="*/ 12 w 74"/>
                <a:gd name="T7" fmla="*/ 14 h 75"/>
                <a:gd name="T8" fmla="*/ 60 w 74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60" y="13"/>
                  </a:moveTo>
                  <a:cubicBezTo>
                    <a:pt x="73" y="26"/>
                    <a:pt x="74" y="47"/>
                    <a:pt x="61" y="61"/>
                  </a:cubicBezTo>
                  <a:cubicBezTo>
                    <a:pt x="48" y="74"/>
                    <a:pt x="27" y="75"/>
                    <a:pt x="14" y="62"/>
                  </a:cubicBezTo>
                  <a:cubicBezTo>
                    <a:pt x="0" y="49"/>
                    <a:pt x="0" y="28"/>
                    <a:pt x="12" y="14"/>
                  </a:cubicBezTo>
                  <a:cubicBezTo>
                    <a:pt x="25" y="1"/>
                    <a:pt x="47" y="0"/>
                    <a:pt x="60" y="13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6"/>
            <p:cNvSpPr/>
            <p:nvPr userDrawn="1"/>
          </p:nvSpPr>
          <p:spPr bwMode="auto">
            <a:xfrm>
              <a:off x="2390" y="3838"/>
              <a:ext cx="108" cy="107"/>
            </a:xfrm>
            <a:custGeom>
              <a:avLst/>
              <a:gdLst>
                <a:gd name="T0" fmla="*/ 61 w 75"/>
                <a:gd name="T1" fmla="*/ 13 h 74"/>
                <a:gd name="T2" fmla="*/ 62 w 75"/>
                <a:gd name="T3" fmla="*/ 60 h 74"/>
                <a:gd name="T4" fmla="*/ 14 w 75"/>
                <a:gd name="T5" fmla="*/ 61 h 74"/>
                <a:gd name="T6" fmla="*/ 13 w 75"/>
                <a:gd name="T7" fmla="*/ 14 h 74"/>
                <a:gd name="T8" fmla="*/ 61 w 75"/>
                <a:gd name="T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4">
                  <a:moveTo>
                    <a:pt x="61" y="13"/>
                  </a:moveTo>
                  <a:cubicBezTo>
                    <a:pt x="74" y="25"/>
                    <a:pt x="75" y="47"/>
                    <a:pt x="62" y="60"/>
                  </a:cubicBezTo>
                  <a:cubicBezTo>
                    <a:pt x="49" y="74"/>
                    <a:pt x="28" y="74"/>
                    <a:pt x="14" y="61"/>
                  </a:cubicBezTo>
                  <a:cubicBezTo>
                    <a:pt x="1" y="49"/>
                    <a:pt x="0" y="27"/>
                    <a:pt x="13" y="14"/>
                  </a:cubicBezTo>
                  <a:cubicBezTo>
                    <a:pt x="26" y="0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17"/>
            <p:cNvSpPr>
              <a:spLocks noChangeArrowheads="1"/>
            </p:cNvSpPr>
            <p:nvPr userDrawn="1"/>
          </p:nvSpPr>
          <p:spPr bwMode="auto">
            <a:xfrm>
              <a:off x="3144" y="280"/>
              <a:ext cx="1282" cy="1282"/>
            </a:xfrm>
            <a:prstGeom prst="ellipse">
              <a:avLst/>
            </a:prstGeom>
            <a:solidFill>
              <a:srgbClr val="A08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17"/>
            <p:cNvSpPr>
              <a:spLocks noChangeArrowheads="1"/>
            </p:cNvSpPr>
            <p:nvPr userDrawn="1"/>
          </p:nvSpPr>
          <p:spPr bwMode="auto">
            <a:xfrm>
              <a:off x="2150" y="763"/>
              <a:ext cx="1560" cy="1560"/>
            </a:xfrm>
            <a:prstGeom prst="ellipse">
              <a:avLst/>
            </a:prstGeom>
            <a:solidFill>
              <a:srgbClr val="3A4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2110" y="1886"/>
              <a:ext cx="1753" cy="1750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F69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"/>
            <p:cNvSpPr/>
            <p:nvPr/>
          </p:nvSpPr>
          <p:spPr bwMode="auto">
            <a:xfrm>
              <a:off x="2532" y="3218"/>
              <a:ext cx="1219" cy="1221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541655" y="1741805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</a:rPr>
              <a:t>描述性统计分析</a:t>
            </a:r>
          </a:p>
        </p:txBody>
      </p:sp>
    </p:spTree>
    <p:extLst>
      <p:ext uri="{BB962C8B-B14F-4D97-AF65-F5344CB8AC3E}">
        <p14:creationId xmlns:p14="http://schemas.microsoft.com/office/powerpoint/2010/main" val="408121022"/>
      </p:ext>
    </p:extLst>
  </p:cSld>
  <p:clrMapOvr>
    <a:masterClrMapping/>
  </p:clrMapOvr>
  <p:transition spd="slow" advTm="2000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47449" y="811790"/>
            <a:ext cx="15764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Temperature-</a:t>
            </a:r>
            <a:r>
              <a:rPr lang="zh-CN" altLang="en-US" sz="1200" b="1" dirty="0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气温</a:t>
            </a:r>
          </a:p>
        </p:txBody>
      </p:sp>
      <p:pic>
        <p:nvPicPr>
          <p:cNvPr id="9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18000"/>
          </a:blip>
          <a:stretch>
            <a:fillRect/>
          </a:stretch>
        </p:blipFill>
        <p:spPr>
          <a:xfrm>
            <a:off x="445717" y="1097914"/>
            <a:ext cx="2395767" cy="152668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矩形 30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/>
          <p:nvPr/>
        </p:nvSpPr>
        <p:spPr>
          <a:xfrm>
            <a:off x="263034" y="2341667"/>
            <a:ext cx="2789491" cy="40412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Calibri" panose="020F0502020204030204" pitchFamily="34" charset="0"/>
              </a:rPr>
              <a:t>显示事故发生时的温度（以华氏度为单位）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18000"/>
          </a:blip>
          <a:stretch>
            <a:fillRect/>
          </a:stretch>
        </p:blipFill>
        <p:spPr>
          <a:xfrm>
            <a:off x="3563567" y="1050924"/>
            <a:ext cx="2306928" cy="15083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881204" y="783311"/>
            <a:ext cx="17290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b="1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Wind_Chill-</a:t>
            </a:r>
            <a:r>
              <a:rPr lang="zh-CN" altLang="en-US" sz="1200" b="1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风的温度</a:t>
            </a:r>
          </a:p>
        </p:txBody>
      </p:sp>
      <p:sp>
        <p:nvSpPr>
          <p:cNvPr id="5" name="矩形 4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/>
          <p:nvPr/>
        </p:nvSpPr>
        <p:spPr>
          <a:xfrm>
            <a:off x="3731138" y="2388501"/>
            <a:ext cx="2104363" cy="35728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Calibri" panose="020F0502020204030204" pitchFamily="34" charset="0"/>
              </a:rPr>
              <a:t>显示风的温度（以华氏度为单位）</a:t>
            </a:r>
          </a:p>
        </p:txBody>
      </p:sp>
      <p:pic>
        <p:nvPicPr>
          <p:cNvPr id="12" name="图片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18000"/>
          </a:blip>
          <a:stretch>
            <a:fillRect/>
          </a:stretch>
        </p:blipFill>
        <p:spPr>
          <a:xfrm>
            <a:off x="6463612" y="1083309"/>
            <a:ext cx="2246575" cy="14851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7154465" y="873075"/>
            <a:ext cx="1297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b="1" dirty="0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Humidity-</a:t>
            </a:r>
            <a:r>
              <a:rPr lang="zh-CN" altLang="en-US" sz="1200" b="1" dirty="0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湿度</a:t>
            </a:r>
          </a:p>
        </p:txBody>
      </p:sp>
      <p:sp>
        <p:nvSpPr>
          <p:cNvPr id="7" name="矩形 6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/>
          <p:nvPr/>
        </p:nvSpPr>
        <p:spPr>
          <a:xfrm>
            <a:off x="6855339" y="2414814"/>
            <a:ext cx="1720383" cy="2578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Calibri" panose="020F0502020204030204" pitchFamily="34" charset="0"/>
              </a:rPr>
              <a:t>显示湿度（以百分比表示）</a:t>
            </a:r>
          </a:p>
        </p:txBody>
      </p:sp>
      <p:sp>
        <p:nvSpPr>
          <p:cNvPr id="10" name="矩形 9"/>
          <p:cNvSpPr/>
          <p:nvPr/>
        </p:nvSpPr>
        <p:spPr>
          <a:xfrm>
            <a:off x="1357996" y="2917060"/>
            <a:ext cx="12321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Pressure-</a:t>
            </a:r>
            <a:r>
              <a:rPr lang="zh-CN" altLang="en-US" sz="1200" b="1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气压</a:t>
            </a:r>
          </a:p>
        </p:txBody>
      </p:sp>
      <p:sp>
        <p:nvSpPr>
          <p:cNvPr id="11" name="矩形 10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/>
          <p:nvPr/>
        </p:nvSpPr>
        <p:spPr>
          <a:xfrm>
            <a:off x="843914" y="4732446"/>
            <a:ext cx="1892966" cy="40412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Calibri" panose="020F0502020204030204" pitchFamily="34" charset="0"/>
              </a:rPr>
              <a:t>显示气压（以英寸为单位）</a:t>
            </a:r>
          </a:p>
        </p:txBody>
      </p:sp>
      <p:sp>
        <p:nvSpPr>
          <p:cNvPr id="13" name="矩形 12"/>
          <p:cNvSpPr/>
          <p:nvPr/>
        </p:nvSpPr>
        <p:spPr>
          <a:xfrm>
            <a:off x="4110085" y="2917060"/>
            <a:ext cx="14038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b="1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Visibility-</a:t>
            </a:r>
            <a:r>
              <a:rPr lang="zh-CN" altLang="en-US" sz="1200" b="1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能见度</a:t>
            </a:r>
          </a:p>
        </p:txBody>
      </p:sp>
      <p:sp>
        <p:nvSpPr>
          <p:cNvPr id="14" name="矩形 13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/>
          <p:nvPr/>
        </p:nvSpPr>
        <p:spPr>
          <a:xfrm>
            <a:off x="3894436" y="4786211"/>
            <a:ext cx="1961545" cy="35728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Calibri" panose="020F0502020204030204" pitchFamily="34" charset="0"/>
              </a:rPr>
              <a:t>显示可见性（以英里为单位）</a:t>
            </a:r>
          </a:p>
        </p:txBody>
      </p:sp>
      <p:sp>
        <p:nvSpPr>
          <p:cNvPr id="15" name="矩形 14"/>
          <p:cNvSpPr/>
          <p:nvPr/>
        </p:nvSpPr>
        <p:spPr>
          <a:xfrm>
            <a:off x="6887575" y="2917060"/>
            <a:ext cx="1797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1200" b="1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Wind_Direction</a:t>
            </a:r>
            <a:r>
              <a:rPr lang="en-US" sz="1200" b="1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-</a:t>
            </a:r>
            <a:r>
              <a:rPr lang="zh-CN" altLang="en-US" sz="1200" b="1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风向</a:t>
            </a:r>
          </a:p>
        </p:txBody>
      </p:sp>
      <p:sp>
        <p:nvSpPr>
          <p:cNvPr id="16" name="矩形 15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/>
          <p:nvPr/>
        </p:nvSpPr>
        <p:spPr>
          <a:xfrm>
            <a:off x="6855340" y="4805593"/>
            <a:ext cx="1720383" cy="2578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Calibri" panose="020F0502020204030204" pitchFamily="34" charset="0"/>
              </a:rPr>
              <a:t>显示湿度（以百分比表示）</a:t>
            </a:r>
          </a:p>
        </p:txBody>
      </p:sp>
      <p:graphicFrame>
        <p:nvGraphicFramePr>
          <p:cNvPr id="17" name="图表 1"/>
          <p:cNvGraphicFramePr/>
          <p:nvPr>
            <p:extLst>
              <p:ext uri="{D42A27DB-BD31-4B8C-83A1-F6EECF244321}">
                <p14:modId xmlns:p14="http://schemas.microsoft.com/office/powerpoint/2010/main" val="4106033954"/>
              </p:ext>
            </p:extLst>
          </p:nvPr>
        </p:nvGraphicFramePr>
        <p:xfrm>
          <a:off x="578681" y="3082082"/>
          <a:ext cx="2158199" cy="1546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8" name="表格 17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4994666"/>
              </p:ext>
            </p:extLst>
          </p:nvPr>
        </p:nvGraphicFramePr>
        <p:xfrm>
          <a:off x="4058481" y="3452286"/>
          <a:ext cx="1600483" cy="1280160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791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638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>
                          <a:latin typeface="华文中宋" panose="02010600040101010101" charset="-122"/>
                          <a:ea typeface="华文中宋" panose="02010600040101010101" charset="-122"/>
                        </a:rPr>
                        <a:t>Visibility</a:t>
                      </a:r>
                      <a:endParaRPr lang="en-US" altLang="en-US" sz="140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>
                          <a:latin typeface="华文中宋" panose="02010600040101010101" charset="-122"/>
                          <a:ea typeface="华文中宋" panose="02010600040101010101" charset="-122"/>
                        </a:rPr>
                        <a:t>事故数量</a:t>
                      </a:r>
                      <a:endParaRPr lang="en-US" altLang="en-US" sz="140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48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>
                          <a:latin typeface="华文中宋" panose="02010600040101010101" charset="-122"/>
                          <a:ea typeface="华文中宋" panose="02010600040101010101" charset="-122"/>
                        </a:rPr>
                        <a:t>0</a:t>
                      </a:r>
                      <a:endParaRPr lang="en-US" altLang="en-US" sz="140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>
                          <a:latin typeface="华文中宋" panose="02010600040101010101" charset="-122"/>
                          <a:ea typeface="华文中宋" panose="02010600040101010101" charset="-122"/>
                        </a:rPr>
                        <a:t>3120</a:t>
                      </a:r>
                      <a:endParaRPr lang="en-US" altLang="en-US" sz="140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13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>
                          <a:latin typeface="华文中宋" panose="02010600040101010101" charset="-122"/>
                          <a:ea typeface="华文中宋" panose="02010600040101010101" charset="-122"/>
                        </a:rPr>
                        <a:t>0~10</a:t>
                      </a:r>
                      <a:endParaRPr lang="en-US" altLang="en-US" sz="140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>
                          <a:latin typeface="华文中宋" panose="02010600040101010101" charset="-122"/>
                          <a:ea typeface="华文中宋" panose="02010600040101010101" charset="-122"/>
                        </a:rPr>
                        <a:t>2643176</a:t>
                      </a:r>
                      <a:endParaRPr lang="en-US" altLang="en-US" sz="140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48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>
                          <a:latin typeface="华文中宋" panose="02010600040101010101" charset="-122"/>
                          <a:ea typeface="华文中宋" panose="02010600040101010101" charset="-122"/>
                        </a:rPr>
                        <a:t>10~100</a:t>
                      </a:r>
                      <a:endParaRPr lang="en-US" altLang="en-US" sz="140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>
                          <a:latin typeface="华文中宋" panose="02010600040101010101" charset="-122"/>
                          <a:ea typeface="华文中宋" panose="02010600040101010101" charset="-122"/>
                        </a:rPr>
                        <a:t>9617</a:t>
                      </a:r>
                      <a:endParaRPr lang="en-US" altLang="en-US" sz="140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图表 1"/>
          <p:cNvGraphicFramePr/>
          <p:nvPr>
            <p:extLst>
              <p:ext uri="{D42A27DB-BD31-4B8C-83A1-F6EECF244321}">
                <p14:modId xmlns:p14="http://schemas.microsoft.com/office/powerpoint/2010/main" val="3708732053"/>
              </p:ext>
            </p:extLst>
          </p:nvPr>
        </p:nvGraphicFramePr>
        <p:xfrm>
          <a:off x="6425762" y="3265596"/>
          <a:ext cx="2225870" cy="1489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C0FB1F8E-242C-6BC1-4938-C9B86B77866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13423" y="17885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数值型变量展示</a:t>
            </a:r>
            <a:endParaRPr lang="zh-CN" altLang="en-US" sz="2400" b="1" dirty="0">
              <a:solidFill>
                <a:srgbClr val="3A4058"/>
              </a:solidFill>
              <a:latin typeface="+mj-ea"/>
              <a:ea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1" grpId="0"/>
      <p:bldP spid="31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10" grpId="0"/>
      <p:bldP spid="10" grpId="1"/>
      <p:bldP spid="11" grpId="0"/>
      <p:bldP spid="11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7DF7C4-C129-F470-2EC4-70A11D1034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04" y="1140730"/>
            <a:ext cx="3044920" cy="206091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7CE7B89-729E-A1F5-CE7E-9C88B35362B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32999" y="27029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设施变量分析</a:t>
            </a:r>
            <a:endParaRPr lang="zh-CN" altLang="en-US" sz="2400" b="1" dirty="0">
              <a:solidFill>
                <a:srgbClr val="3A4058"/>
              </a:solidFill>
              <a:latin typeface="+mj-ea"/>
              <a:ea typeface="+mj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F46C5F-064B-875E-C3A8-F42A828A5E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11" b="4966"/>
          <a:stretch/>
        </p:blipFill>
        <p:spPr bwMode="auto">
          <a:xfrm>
            <a:off x="4058269" y="1481738"/>
            <a:ext cx="2131515" cy="1378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文本框 6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>
            <a:extLst>
              <a:ext uri="{FF2B5EF4-FFF2-40B4-BE49-F238E27FC236}">
                <a16:creationId xmlns:a16="http://schemas.microsoft.com/office/drawing/2014/main" id="{E7F640E2-454C-1FE1-6468-62AA863439DA}"/>
              </a:ext>
            </a:extLst>
          </p:cNvPr>
          <p:cNvSpPr txBox="1"/>
          <p:nvPr/>
        </p:nvSpPr>
        <p:spPr>
          <a:xfrm>
            <a:off x="4072337" y="1220128"/>
            <a:ext cx="886781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3A4058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1050" dirty="0"/>
              <a:t>Bump</a:t>
            </a:r>
            <a:r>
              <a:rPr lang="zh-CN" altLang="en-US" sz="1050" dirty="0"/>
              <a:t>设施</a:t>
            </a:r>
          </a:p>
        </p:txBody>
      </p:sp>
      <p:sp>
        <p:nvSpPr>
          <p:cNvPr id="8" name="文本框 7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>
            <a:extLst>
              <a:ext uri="{FF2B5EF4-FFF2-40B4-BE49-F238E27FC236}">
                <a16:creationId xmlns:a16="http://schemas.microsoft.com/office/drawing/2014/main" id="{E7A2F766-F411-5974-819D-5C0E97D725EE}"/>
              </a:ext>
            </a:extLst>
          </p:cNvPr>
          <p:cNvSpPr txBox="1"/>
          <p:nvPr/>
        </p:nvSpPr>
        <p:spPr>
          <a:xfrm>
            <a:off x="6731391" y="1220127"/>
            <a:ext cx="1351652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3A4058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1100" dirty="0"/>
              <a:t>Roundabout</a:t>
            </a:r>
            <a:r>
              <a:rPr lang="zh-CN" altLang="en-US" sz="1100" dirty="0"/>
              <a:t>设施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94DF7C0-0830-FD33-120E-DD15BA8A4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055" y="1481737"/>
            <a:ext cx="2131516" cy="13789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7CD776-3E30-C2BF-62B4-0F9C51F29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337" y="3216492"/>
            <a:ext cx="2214712" cy="1432725"/>
          </a:xfrm>
          <a:prstGeom prst="rect">
            <a:avLst/>
          </a:prstGeom>
        </p:spPr>
      </p:pic>
      <p:sp>
        <p:nvSpPr>
          <p:cNvPr id="13" name="文本框 12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>
            <a:extLst>
              <a:ext uri="{FF2B5EF4-FFF2-40B4-BE49-F238E27FC236}">
                <a16:creationId xmlns:a16="http://schemas.microsoft.com/office/drawing/2014/main" id="{6705F4D7-3AD6-FA47-F514-602C7889A84F}"/>
              </a:ext>
            </a:extLst>
          </p:cNvPr>
          <p:cNvSpPr txBox="1"/>
          <p:nvPr/>
        </p:nvSpPr>
        <p:spPr>
          <a:xfrm>
            <a:off x="3974084" y="2954882"/>
            <a:ext cx="1157689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3A4058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1100" dirty="0" err="1"/>
              <a:t>Give_Way</a:t>
            </a:r>
            <a:r>
              <a:rPr lang="zh-CN" altLang="en-US" sz="1100" dirty="0"/>
              <a:t>设施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06F4F48-B0DF-C731-C814-3D9CF8D6C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055" y="3216492"/>
            <a:ext cx="2157168" cy="1378905"/>
          </a:xfrm>
          <a:prstGeom prst="rect">
            <a:avLst/>
          </a:prstGeom>
        </p:spPr>
      </p:pic>
      <p:sp>
        <p:nvSpPr>
          <p:cNvPr id="16" name="文本框 15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>
            <a:extLst>
              <a:ext uri="{FF2B5EF4-FFF2-40B4-BE49-F238E27FC236}">
                <a16:creationId xmlns:a16="http://schemas.microsoft.com/office/drawing/2014/main" id="{4D9E2F7A-0FD8-5D11-3D00-0F704A12D2E5}"/>
              </a:ext>
            </a:extLst>
          </p:cNvPr>
          <p:cNvSpPr txBox="1"/>
          <p:nvPr/>
        </p:nvSpPr>
        <p:spPr>
          <a:xfrm>
            <a:off x="6515055" y="2954882"/>
            <a:ext cx="1401346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3A4058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1100" dirty="0"/>
              <a:t>Traffic Signal</a:t>
            </a:r>
            <a:r>
              <a:rPr lang="zh-CN" altLang="en-US" sz="1100" dirty="0"/>
              <a:t>设施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4FF179F-F121-79B3-6D8A-D904FA8FD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421" y="3610417"/>
            <a:ext cx="2214713" cy="1415689"/>
          </a:xfrm>
          <a:prstGeom prst="rect">
            <a:avLst/>
          </a:prstGeom>
        </p:spPr>
      </p:pic>
      <p:sp>
        <p:nvSpPr>
          <p:cNvPr id="18" name="文本框 17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>
            <a:extLst>
              <a:ext uri="{FF2B5EF4-FFF2-40B4-BE49-F238E27FC236}">
                <a16:creationId xmlns:a16="http://schemas.microsoft.com/office/drawing/2014/main" id="{2EDC8F64-07A6-FEB8-F6FB-2F555BA781A6}"/>
              </a:ext>
            </a:extLst>
          </p:cNvPr>
          <p:cNvSpPr txBox="1"/>
          <p:nvPr/>
        </p:nvSpPr>
        <p:spPr>
          <a:xfrm>
            <a:off x="1176473" y="3348807"/>
            <a:ext cx="1569660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3A4058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sz="1100" dirty="0" err="1"/>
              <a:t>Traffic_Calming</a:t>
            </a:r>
            <a:r>
              <a:rPr lang="zh-CN" altLang="en-US" sz="1100" dirty="0"/>
              <a:t>设施</a:t>
            </a:r>
          </a:p>
        </p:txBody>
      </p:sp>
      <p:sp>
        <p:nvSpPr>
          <p:cNvPr id="19" name="文本框 18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>
            <a:extLst>
              <a:ext uri="{FF2B5EF4-FFF2-40B4-BE49-F238E27FC236}">
                <a16:creationId xmlns:a16="http://schemas.microsoft.com/office/drawing/2014/main" id="{0567FE9E-AAC3-37C6-9691-9FCA9ACAB317}"/>
              </a:ext>
            </a:extLst>
          </p:cNvPr>
          <p:cNvSpPr txBox="1"/>
          <p:nvPr/>
        </p:nvSpPr>
        <p:spPr>
          <a:xfrm>
            <a:off x="588238" y="879120"/>
            <a:ext cx="992579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3A4058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050" dirty="0"/>
              <a:t>设施出现比率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7CE7B89-729E-A1F5-CE7E-9C88B35362B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32999" y="27029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地理信息展示</a:t>
            </a:r>
            <a:endParaRPr lang="zh-CN" altLang="en-US" sz="2400" b="1" dirty="0">
              <a:solidFill>
                <a:srgbClr val="3A4058"/>
              </a:solidFill>
              <a:latin typeface="+mj-ea"/>
              <a:ea typeface="+mj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F9F24C-00D7-9F5B-8318-49DE39A7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05" y="3148619"/>
            <a:ext cx="3792210" cy="17245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83E707-DDC7-16D0-616C-4F525B172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222" y="3125941"/>
            <a:ext cx="3862122" cy="1747264"/>
          </a:xfrm>
          <a:prstGeom prst="rect">
            <a:avLst/>
          </a:prstGeom>
        </p:spPr>
      </p:pic>
      <p:sp>
        <p:nvSpPr>
          <p:cNvPr id="27" name="文本框 26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>
            <a:extLst>
              <a:ext uri="{FF2B5EF4-FFF2-40B4-BE49-F238E27FC236}">
                <a16:creationId xmlns:a16="http://schemas.microsoft.com/office/drawing/2014/main" id="{3104E4FF-2412-3875-652D-A5CC709841A7}"/>
              </a:ext>
            </a:extLst>
          </p:cNvPr>
          <p:cNvSpPr txBox="1"/>
          <p:nvPr/>
        </p:nvSpPr>
        <p:spPr>
          <a:xfrm>
            <a:off x="1196254" y="2826109"/>
            <a:ext cx="1300356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3A4058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050" dirty="0"/>
              <a:t>州事故频率热力图</a:t>
            </a:r>
          </a:p>
        </p:txBody>
      </p:sp>
      <p:sp>
        <p:nvSpPr>
          <p:cNvPr id="28" name="文本框 27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>
            <a:extLst>
              <a:ext uri="{FF2B5EF4-FFF2-40B4-BE49-F238E27FC236}">
                <a16:creationId xmlns:a16="http://schemas.microsoft.com/office/drawing/2014/main" id="{A901C91A-356C-E7CE-FADE-3631B12543AA}"/>
              </a:ext>
            </a:extLst>
          </p:cNvPr>
          <p:cNvSpPr txBox="1"/>
          <p:nvPr/>
        </p:nvSpPr>
        <p:spPr>
          <a:xfrm>
            <a:off x="5630516" y="2826109"/>
            <a:ext cx="1388522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3A4058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1050" dirty="0"/>
              <a:t>州严重事故率热力图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828471-9776-53E3-18CB-438402059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523" y="777876"/>
            <a:ext cx="3240384" cy="178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3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7CE7B89-729E-A1F5-CE7E-9C88B35362B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32999" y="27029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地理信息展示</a:t>
            </a:r>
            <a:endParaRPr lang="zh-CN" altLang="en-US" sz="2400" b="1" dirty="0">
              <a:solidFill>
                <a:srgbClr val="3A4058"/>
              </a:solidFill>
              <a:latin typeface="+mj-ea"/>
              <a:ea typeface="+mj-ea"/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4EC43CD-B7BC-FEB5-7587-A7AA7CADF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54" y="3355097"/>
            <a:ext cx="2233811" cy="159140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C9A5427-7994-C6A0-8308-551808C86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5385" y="3344022"/>
            <a:ext cx="2326209" cy="165723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EC967C3-8B19-14A1-9944-82EF2F7FF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036" y="3344021"/>
            <a:ext cx="2326211" cy="165723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5E1258F-E7AC-B981-A20F-9F70DAC8B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0970" y="1429497"/>
            <a:ext cx="2251275" cy="160384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D2C0E6B-D765-DB06-E6BE-CB8131899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5385" y="1429497"/>
            <a:ext cx="2251275" cy="160385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9B4272CA-BAD3-2141-9ECF-CC7611EA5C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831" y="1429497"/>
            <a:ext cx="2309244" cy="1591407"/>
          </a:xfrm>
          <a:prstGeom prst="rect">
            <a:avLst/>
          </a:prstGeom>
        </p:spPr>
      </p:pic>
      <p:sp>
        <p:nvSpPr>
          <p:cNvPr id="37" name="矩形 36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>
            <a:extLst>
              <a:ext uri="{FF2B5EF4-FFF2-40B4-BE49-F238E27FC236}">
                <a16:creationId xmlns:a16="http://schemas.microsoft.com/office/drawing/2014/main" id="{962A279D-D055-4825-613E-06DA7AAD4DF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85572" y="720948"/>
            <a:ext cx="7999095" cy="65010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/>
              <a:t>	</a:t>
            </a:r>
            <a:r>
              <a:rPr lang="zh-CN" altLang="en-US" sz="1100" dirty="0"/>
              <a:t>基于</a:t>
            </a:r>
            <a:r>
              <a:rPr lang="zh-CN" altLang="en-US" sz="1100" dirty="0">
                <a:solidFill>
                  <a:srgbClr val="FF0000"/>
                </a:solidFill>
              </a:rPr>
              <a:t>聚类算法</a:t>
            </a:r>
            <a:r>
              <a:rPr lang="zh-CN" altLang="en-US" sz="1100" dirty="0"/>
              <a:t>并结合地理数据生成的事故数最多的</a:t>
            </a:r>
            <a:r>
              <a:rPr lang="en-US" altLang="zh-CN" sz="1100" dirty="0"/>
              <a:t>5</a:t>
            </a:r>
            <a:r>
              <a:rPr lang="zh-CN" altLang="en-US" sz="1100" dirty="0"/>
              <a:t>大城市事故</a:t>
            </a:r>
            <a:r>
              <a:rPr lang="zh-CN" altLang="en-US" sz="1100" dirty="0">
                <a:solidFill>
                  <a:srgbClr val="FF0000"/>
                </a:solidFill>
              </a:rPr>
              <a:t>核密度图</a:t>
            </a:r>
            <a:r>
              <a:rPr lang="zh-CN" altLang="en-US" sz="1100" dirty="0"/>
              <a:t>，可以看出功能区（居住区、商业区分布有关。例如：休斯顿白天和夜晚，严重事故高发的地方不同。有些路网节点发生事故多但严重的少，有些节点事故一般但严重事故多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85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767DA9-069F-1245-150B-25FBF9EE3F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" t="6709" r="4219" b="9128"/>
          <a:stretch/>
        </p:blipFill>
        <p:spPr>
          <a:xfrm>
            <a:off x="4716570" y="2040357"/>
            <a:ext cx="4265653" cy="24581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4A38777-8C88-D271-0723-5B4A2434B360}"/>
              </a:ext>
            </a:extLst>
          </p:cNvPr>
          <p:cNvSpPr txBox="1"/>
          <p:nvPr/>
        </p:nvSpPr>
        <p:spPr>
          <a:xfrm>
            <a:off x="270758" y="884121"/>
            <a:ext cx="69100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因算力有限，从打乱后的数据中抽取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20,000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条数据。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algn="just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移除标点符号、移除高频但价值不高的词、去停用词、去除空格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algn="just"/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algn="just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输出了高频词汇后，捕捉到一部分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值得关注的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事故高发点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：</a:t>
            </a:r>
          </a:p>
          <a:p>
            <a:pPr algn="just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stationary</a:t>
            </a:r>
            <a:endParaRPr lang="zh-CN" altLang="zh-CN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algn="just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pkwy: Parkway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（景观大道）</a:t>
            </a:r>
            <a:endParaRPr lang="zh-CN" altLang="zh-CN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algn="just"/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blvd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: Boulevard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（要道，大街）</a:t>
            </a:r>
            <a:endParaRPr lang="zh-CN" altLang="zh-CN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algn="just"/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fwy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: Freeway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（高速路）</a:t>
            </a:r>
            <a:endParaRPr lang="zh-CN" altLang="zh-CN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algn="just"/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rdexit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: Road exit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（道路出口）</a:t>
            </a:r>
            <a:endParaRPr lang="zh-CN" altLang="zh-CN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algn="just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i95: Interstate 95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（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95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号州际公路）</a:t>
            </a:r>
            <a:endParaRPr lang="zh-CN" altLang="zh-CN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algn="just"/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aveexit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: Avenue exit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（道路出口）</a:t>
            </a:r>
            <a:endParaRPr lang="zh-CN" altLang="zh-CN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algn="just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i10: Interstate 10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 （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10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号州际公路）</a:t>
            </a:r>
            <a:endParaRPr lang="zh-CN" altLang="zh-CN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algn="just"/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hwy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: Highway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（高速路）</a:t>
            </a:r>
            <a:endParaRPr lang="zh-CN" altLang="zh-CN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us101: U.S. Route 101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101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号美国国道华盛顿州段）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7A6415-2EE9-6CA8-E2D3-732F34E958E9}"/>
              </a:ext>
            </a:extLst>
          </p:cNvPr>
          <p:cNvSpPr txBox="1"/>
          <p:nvPr/>
        </p:nvSpPr>
        <p:spPr>
          <a:xfrm>
            <a:off x="788051" y="28906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</a:rPr>
              <a:t>文本词云分析</a:t>
            </a:r>
          </a:p>
        </p:txBody>
      </p:sp>
    </p:spTree>
    <p:extLst>
      <p:ext uri="{BB962C8B-B14F-4D97-AF65-F5344CB8AC3E}">
        <p14:creationId xmlns:p14="http://schemas.microsoft.com/office/powerpoint/2010/main" val="309144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:random/>
      </p:transition>
    </mc:Choice>
    <mc:Fallback xmlns="">
      <p:transition spd="slow" advTm="2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/>
          <p:cNvGrpSpPr>
            <a:grpSpLocks noChangeAspect="1"/>
          </p:cNvGrpSpPr>
          <p:nvPr/>
        </p:nvGrpSpPr>
        <p:grpSpPr bwMode="auto">
          <a:xfrm flipH="1">
            <a:off x="5306325" y="-609441"/>
            <a:ext cx="4755512" cy="6068786"/>
            <a:chOff x="1167" y="280"/>
            <a:chExt cx="3259" cy="4159"/>
          </a:xfrm>
        </p:grpSpPr>
        <p:sp>
          <p:nvSpPr>
            <p:cNvPr id="16" name="Freeform 5"/>
            <p:cNvSpPr/>
            <p:nvPr userDrawn="1"/>
          </p:nvSpPr>
          <p:spPr bwMode="auto">
            <a:xfrm>
              <a:off x="1447" y="1577"/>
              <a:ext cx="1070" cy="1068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"/>
            <p:cNvSpPr/>
            <p:nvPr userDrawn="1"/>
          </p:nvSpPr>
          <p:spPr bwMode="auto">
            <a:xfrm>
              <a:off x="1655" y="2222"/>
              <a:ext cx="1068" cy="1070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"/>
            <p:cNvSpPr/>
            <p:nvPr userDrawn="1"/>
          </p:nvSpPr>
          <p:spPr bwMode="auto">
            <a:xfrm>
              <a:off x="3946" y="1831"/>
              <a:ext cx="272" cy="272"/>
            </a:xfrm>
            <a:custGeom>
              <a:avLst/>
              <a:gdLst>
                <a:gd name="T0" fmla="*/ 153 w 188"/>
                <a:gd name="T1" fmla="*/ 33 h 188"/>
                <a:gd name="T2" fmla="*/ 156 w 188"/>
                <a:gd name="T3" fmla="*/ 153 h 188"/>
                <a:gd name="T4" fmla="*/ 36 w 188"/>
                <a:gd name="T5" fmla="*/ 156 h 188"/>
                <a:gd name="T6" fmla="*/ 33 w 188"/>
                <a:gd name="T7" fmla="*/ 36 h 188"/>
                <a:gd name="T8" fmla="*/ 153 w 188"/>
                <a:gd name="T9" fmla="*/ 3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53" y="33"/>
                  </a:moveTo>
                  <a:cubicBezTo>
                    <a:pt x="187" y="65"/>
                    <a:pt x="188" y="119"/>
                    <a:pt x="156" y="153"/>
                  </a:cubicBezTo>
                  <a:cubicBezTo>
                    <a:pt x="124" y="187"/>
                    <a:pt x="70" y="188"/>
                    <a:pt x="36" y="156"/>
                  </a:cubicBezTo>
                  <a:cubicBezTo>
                    <a:pt x="2" y="123"/>
                    <a:pt x="0" y="70"/>
                    <a:pt x="33" y="36"/>
                  </a:cubicBezTo>
                  <a:cubicBezTo>
                    <a:pt x="65" y="2"/>
                    <a:pt x="119" y="0"/>
                    <a:pt x="153" y="33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"/>
            <p:cNvSpPr/>
            <p:nvPr userDrawn="1"/>
          </p:nvSpPr>
          <p:spPr bwMode="auto">
            <a:xfrm>
              <a:off x="4067" y="2462"/>
              <a:ext cx="97" cy="99"/>
            </a:xfrm>
            <a:custGeom>
              <a:avLst/>
              <a:gdLst>
                <a:gd name="T0" fmla="*/ 55 w 67"/>
                <a:gd name="T1" fmla="*/ 12 h 68"/>
                <a:gd name="T2" fmla="*/ 56 w 67"/>
                <a:gd name="T3" fmla="*/ 55 h 68"/>
                <a:gd name="T4" fmla="*/ 12 w 67"/>
                <a:gd name="T5" fmla="*/ 56 h 68"/>
                <a:gd name="T6" fmla="*/ 11 w 67"/>
                <a:gd name="T7" fmla="*/ 13 h 68"/>
                <a:gd name="T8" fmla="*/ 55 w 67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8">
                  <a:moveTo>
                    <a:pt x="55" y="12"/>
                  </a:moveTo>
                  <a:cubicBezTo>
                    <a:pt x="67" y="23"/>
                    <a:pt x="67" y="43"/>
                    <a:pt x="56" y="55"/>
                  </a:cubicBezTo>
                  <a:cubicBezTo>
                    <a:pt x="44" y="67"/>
                    <a:pt x="25" y="68"/>
                    <a:pt x="12" y="56"/>
                  </a:cubicBezTo>
                  <a:cubicBezTo>
                    <a:pt x="0" y="45"/>
                    <a:pt x="0" y="25"/>
                    <a:pt x="11" y="13"/>
                  </a:cubicBezTo>
                  <a:cubicBezTo>
                    <a:pt x="23" y="1"/>
                    <a:pt x="42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0"/>
            <p:cNvSpPr/>
            <p:nvPr userDrawn="1"/>
          </p:nvSpPr>
          <p:spPr bwMode="auto">
            <a:xfrm>
              <a:off x="1167" y="2310"/>
              <a:ext cx="98" cy="98"/>
            </a:xfrm>
            <a:custGeom>
              <a:avLst/>
              <a:gdLst>
                <a:gd name="T0" fmla="*/ 55 w 68"/>
                <a:gd name="T1" fmla="*/ 11 h 68"/>
                <a:gd name="T2" fmla="*/ 56 w 68"/>
                <a:gd name="T3" fmla="*/ 55 h 68"/>
                <a:gd name="T4" fmla="*/ 13 w 68"/>
                <a:gd name="T5" fmla="*/ 56 h 68"/>
                <a:gd name="T6" fmla="*/ 12 w 68"/>
                <a:gd name="T7" fmla="*/ 12 h 68"/>
                <a:gd name="T8" fmla="*/ 55 w 68"/>
                <a:gd name="T9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1"/>
                  </a:moveTo>
                  <a:cubicBezTo>
                    <a:pt x="67" y="23"/>
                    <a:pt x="68" y="42"/>
                    <a:pt x="56" y="55"/>
                  </a:cubicBezTo>
                  <a:cubicBezTo>
                    <a:pt x="44" y="67"/>
                    <a:pt x="25" y="68"/>
                    <a:pt x="13" y="56"/>
                  </a:cubicBezTo>
                  <a:cubicBezTo>
                    <a:pt x="0" y="44"/>
                    <a:pt x="0" y="25"/>
                    <a:pt x="12" y="12"/>
                  </a:cubicBezTo>
                  <a:cubicBezTo>
                    <a:pt x="23" y="0"/>
                    <a:pt x="43" y="0"/>
                    <a:pt x="55" y="11"/>
                  </a:cubicBezTo>
                  <a:close/>
                </a:path>
              </a:pathLst>
            </a:custGeom>
            <a:noFill/>
            <a:ln w="17463" cap="flat">
              <a:solidFill>
                <a:srgbClr val="A19694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1"/>
            <p:cNvSpPr/>
            <p:nvPr userDrawn="1"/>
          </p:nvSpPr>
          <p:spPr bwMode="auto">
            <a:xfrm>
              <a:off x="4036" y="3548"/>
              <a:ext cx="99" cy="98"/>
            </a:xfrm>
            <a:custGeom>
              <a:avLst/>
              <a:gdLst>
                <a:gd name="T0" fmla="*/ 55 w 68"/>
                <a:gd name="T1" fmla="*/ 12 h 68"/>
                <a:gd name="T2" fmla="*/ 57 w 68"/>
                <a:gd name="T3" fmla="*/ 55 h 68"/>
                <a:gd name="T4" fmla="*/ 13 w 68"/>
                <a:gd name="T5" fmla="*/ 56 h 68"/>
                <a:gd name="T6" fmla="*/ 12 w 68"/>
                <a:gd name="T7" fmla="*/ 13 h 68"/>
                <a:gd name="T8" fmla="*/ 55 w 68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2"/>
                  </a:moveTo>
                  <a:cubicBezTo>
                    <a:pt x="68" y="24"/>
                    <a:pt x="68" y="43"/>
                    <a:pt x="57" y="55"/>
                  </a:cubicBezTo>
                  <a:cubicBezTo>
                    <a:pt x="45" y="68"/>
                    <a:pt x="25" y="68"/>
                    <a:pt x="13" y="56"/>
                  </a:cubicBezTo>
                  <a:cubicBezTo>
                    <a:pt x="1" y="45"/>
                    <a:pt x="0" y="25"/>
                    <a:pt x="12" y="13"/>
                  </a:cubicBezTo>
                  <a:cubicBezTo>
                    <a:pt x="24" y="1"/>
                    <a:pt x="43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2"/>
            <p:cNvSpPr/>
            <p:nvPr userDrawn="1"/>
          </p:nvSpPr>
          <p:spPr bwMode="auto">
            <a:xfrm>
              <a:off x="2171" y="3532"/>
              <a:ext cx="235" cy="236"/>
            </a:xfrm>
            <a:custGeom>
              <a:avLst/>
              <a:gdLst>
                <a:gd name="T0" fmla="*/ 132 w 163"/>
                <a:gd name="T1" fmla="*/ 28 h 163"/>
                <a:gd name="T2" fmla="*/ 134 w 163"/>
                <a:gd name="T3" fmla="*/ 132 h 163"/>
                <a:gd name="T4" fmla="*/ 30 w 163"/>
                <a:gd name="T5" fmla="*/ 135 h 163"/>
                <a:gd name="T6" fmla="*/ 28 w 163"/>
                <a:gd name="T7" fmla="*/ 30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1" y="56"/>
                    <a:pt x="163" y="102"/>
                    <a:pt x="134" y="132"/>
                  </a:cubicBezTo>
                  <a:cubicBezTo>
                    <a:pt x="106" y="162"/>
                    <a:pt x="60" y="163"/>
                    <a:pt x="30" y="135"/>
                  </a:cubicBezTo>
                  <a:cubicBezTo>
                    <a:pt x="1" y="107"/>
                    <a:pt x="0" y="60"/>
                    <a:pt x="28" y="30"/>
                  </a:cubicBezTo>
                  <a:cubicBezTo>
                    <a:pt x="56" y="1"/>
                    <a:pt x="102" y="0"/>
                    <a:pt x="132" y="28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3"/>
            <p:cNvSpPr/>
            <p:nvPr userDrawn="1"/>
          </p:nvSpPr>
          <p:spPr bwMode="auto">
            <a:xfrm>
              <a:off x="3902" y="2939"/>
              <a:ext cx="235" cy="235"/>
            </a:xfrm>
            <a:custGeom>
              <a:avLst/>
              <a:gdLst>
                <a:gd name="T0" fmla="*/ 132 w 163"/>
                <a:gd name="T1" fmla="*/ 28 h 163"/>
                <a:gd name="T2" fmla="*/ 135 w 163"/>
                <a:gd name="T3" fmla="*/ 133 h 163"/>
                <a:gd name="T4" fmla="*/ 31 w 163"/>
                <a:gd name="T5" fmla="*/ 135 h 163"/>
                <a:gd name="T6" fmla="*/ 28 w 163"/>
                <a:gd name="T7" fmla="*/ 31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2" y="57"/>
                    <a:pt x="163" y="103"/>
                    <a:pt x="135" y="133"/>
                  </a:cubicBezTo>
                  <a:cubicBezTo>
                    <a:pt x="107" y="162"/>
                    <a:pt x="60" y="163"/>
                    <a:pt x="31" y="135"/>
                  </a:cubicBezTo>
                  <a:cubicBezTo>
                    <a:pt x="1" y="107"/>
                    <a:pt x="0" y="61"/>
                    <a:pt x="28" y="31"/>
                  </a:cubicBezTo>
                  <a:cubicBezTo>
                    <a:pt x="56" y="2"/>
                    <a:pt x="103" y="0"/>
                    <a:pt x="132" y="28"/>
                  </a:cubicBezTo>
                  <a:close/>
                </a:path>
              </a:pathLst>
            </a:custGeom>
            <a:solidFill>
              <a:srgbClr val="8A8FA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4"/>
            <p:cNvSpPr/>
            <p:nvPr userDrawn="1"/>
          </p:nvSpPr>
          <p:spPr bwMode="auto">
            <a:xfrm>
              <a:off x="1913" y="501"/>
              <a:ext cx="109" cy="108"/>
            </a:xfrm>
            <a:custGeom>
              <a:avLst/>
              <a:gdLst>
                <a:gd name="T0" fmla="*/ 61 w 75"/>
                <a:gd name="T1" fmla="*/ 13 h 75"/>
                <a:gd name="T2" fmla="*/ 62 w 75"/>
                <a:gd name="T3" fmla="*/ 61 h 75"/>
                <a:gd name="T4" fmla="*/ 14 w 75"/>
                <a:gd name="T5" fmla="*/ 62 h 75"/>
                <a:gd name="T6" fmla="*/ 13 w 75"/>
                <a:gd name="T7" fmla="*/ 14 h 75"/>
                <a:gd name="T8" fmla="*/ 61 w 75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61" y="13"/>
                  </a:moveTo>
                  <a:cubicBezTo>
                    <a:pt x="74" y="26"/>
                    <a:pt x="75" y="47"/>
                    <a:pt x="62" y="61"/>
                  </a:cubicBezTo>
                  <a:cubicBezTo>
                    <a:pt x="49" y="74"/>
                    <a:pt x="28" y="75"/>
                    <a:pt x="14" y="62"/>
                  </a:cubicBezTo>
                  <a:cubicBezTo>
                    <a:pt x="1" y="49"/>
                    <a:pt x="0" y="28"/>
                    <a:pt x="13" y="14"/>
                  </a:cubicBezTo>
                  <a:cubicBezTo>
                    <a:pt x="26" y="1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F6E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 userDrawn="1"/>
          </p:nvSpPr>
          <p:spPr bwMode="auto">
            <a:xfrm>
              <a:off x="3830" y="2182"/>
              <a:ext cx="107" cy="108"/>
            </a:xfrm>
            <a:custGeom>
              <a:avLst/>
              <a:gdLst>
                <a:gd name="T0" fmla="*/ 60 w 74"/>
                <a:gd name="T1" fmla="*/ 13 h 75"/>
                <a:gd name="T2" fmla="*/ 61 w 74"/>
                <a:gd name="T3" fmla="*/ 61 h 75"/>
                <a:gd name="T4" fmla="*/ 14 w 74"/>
                <a:gd name="T5" fmla="*/ 62 h 75"/>
                <a:gd name="T6" fmla="*/ 12 w 74"/>
                <a:gd name="T7" fmla="*/ 14 h 75"/>
                <a:gd name="T8" fmla="*/ 60 w 74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60" y="13"/>
                  </a:moveTo>
                  <a:cubicBezTo>
                    <a:pt x="73" y="26"/>
                    <a:pt x="74" y="47"/>
                    <a:pt x="61" y="61"/>
                  </a:cubicBezTo>
                  <a:cubicBezTo>
                    <a:pt x="48" y="74"/>
                    <a:pt x="27" y="75"/>
                    <a:pt x="14" y="62"/>
                  </a:cubicBezTo>
                  <a:cubicBezTo>
                    <a:pt x="0" y="49"/>
                    <a:pt x="0" y="28"/>
                    <a:pt x="12" y="14"/>
                  </a:cubicBezTo>
                  <a:cubicBezTo>
                    <a:pt x="25" y="1"/>
                    <a:pt x="47" y="0"/>
                    <a:pt x="60" y="13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6"/>
            <p:cNvSpPr/>
            <p:nvPr userDrawn="1"/>
          </p:nvSpPr>
          <p:spPr bwMode="auto">
            <a:xfrm>
              <a:off x="2390" y="3838"/>
              <a:ext cx="108" cy="107"/>
            </a:xfrm>
            <a:custGeom>
              <a:avLst/>
              <a:gdLst>
                <a:gd name="T0" fmla="*/ 61 w 75"/>
                <a:gd name="T1" fmla="*/ 13 h 74"/>
                <a:gd name="T2" fmla="*/ 62 w 75"/>
                <a:gd name="T3" fmla="*/ 60 h 74"/>
                <a:gd name="T4" fmla="*/ 14 w 75"/>
                <a:gd name="T5" fmla="*/ 61 h 74"/>
                <a:gd name="T6" fmla="*/ 13 w 75"/>
                <a:gd name="T7" fmla="*/ 14 h 74"/>
                <a:gd name="T8" fmla="*/ 61 w 75"/>
                <a:gd name="T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4">
                  <a:moveTo>
                    <a:pt x="61" y="13"/>
                  </a:moveTo>
                  <a:cubicBezTo>
                    <a:pt x="74" y="25"/>
                    <a:pt x="75" y="47"/>
                    <a:pt x="62" y="60"/>
                  </a:cubicBezTo>
                  <a:cubicBezTo>
                    <a:pt x="49" y="74"/>
                    <a:pt x="28" y="74"/>
                    <a:pt x="14" y="61"/>
                  </a:cubicBezTo>
                  <a:cubicBezTo>
                    <a:pt x="1" y="49"/>
                    <a:pt x="0" y="27"/>
                    <a:pt x="13" y="14"/>
                  </a:cubicBezTo>
                  <a:cubicBezTo>
                    <a:pt x="26" y="0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17"/>
            <p:cNvSpPr>
              <a:spLocks noChangeArrowheads="1"/>
            </p:cNvSpPr>
            <p:nvPr userDrawn="1"/>
          </p:nvSpPr>
          <p:spPr bwMode="auto">
            <a:xfrm>
              <a:off x="3144" y="280"/>
              <a:ext cx="1282" cy="1282"/>
            </a:xfrm>
            <a:prstGeom prst="ellipse">
              <a:avLst/>
            </a:prstGeom>
            <a:solidFill>
              <a:srgbClr val="A08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17"/>
            <p:cNvSpPr>
              <a:spLocks noChangeArrowheads="1"/>
            </p:cNvSpPr>
            <p:nvPr userDrawn="1"/>
          </p:nvSpPr>
          <p:spPr bwMode="auto">
            <a:xfrm>
              <a:off x="2150" y="763"/>
              <a:ext cx="1560" cy="1560"/>
            </a:xfrm>
            <a:prstGeom prst="ellipse">
              <a:avLst/>
            </a:prstGeom>
            <a:solidFill>
              <a:srgbClr val="3A4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2110" y="1886"/>
              <a:ext cx="1753" cy="1750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F69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"/>
            <p:cNvSpPr/>
            <p:nvPr/>
          </p:nvSpPr>
          <p:spPr bwMode="auto">
            <a:xfrm>
              <a:off x="2532" y="3218"/>
              <a:ext cx="1219" cy="1221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541655" y="1741805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solidFill>
                  <a:srgbClr val="3A4058"/>
                </a:solidFill>
                <a:latin typeface="微软雅黑 Light" panose="020B0502040204020203" charset="-122"/>
                <a:ea typeface="微软雅黑 Light" panose="020B0502040204020203" charset="-122"/>
              </a:rPr>
              <a:t>事故严重程度预测</a:t>
            </a:r>
            <a:endParaRPr lang="zh-CN" altLang="en-US" sz="4000" b="1" dirty="0">
              <a:solidFill>
                <a:srgbClr val="3A40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 advTm="2000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/>
          <p:cNvGrpSpPr>
            <a:grpSpLocks noChangeAspect="1"/>
          </p:cNvGrpSpPr>
          <p:nvPr/>
        </p:nvGrpSpPr>
        <p:grpSpPr bwMode="auto">
          <a:xfrm flipH="1">
            <a:off x="5306325" y="-609441"/>
            <a:ext cx="4755512" cy="6068786"/>
            <a:chOff x="1167" y="280"/>
            <a:chExt cx="3259" cy="4159"/>
          </a:xfrm>
        </p:grpSpPr>
        <p:sp>
          <p:nvSpPr>
            <p:cNvPr id="16" name="Freeform 5"/>
            <p:cNvSpPr/>
            <p:nvPr userDrawn="1"/>
          </p:nvSpPr>
          <p:spPr bwMode="auto">
            <a:xfrm>
              <a:off x="1447" y="1577"/>
              <a:ext cx="1070" cy="1068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"/>
            <p:cNvSpPr/>
            <p:nvPr userDrawn="1"/>
          </p:nvSpPr>
          <p:spPr bwMode="auto">
            <a:xfrm>
              <a:off x="1655" y="2222"/>
              <a:ext cx="1068" cy="1070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"/>
            <p:cNvSpPr/>
            <p:nvPr userDrawn="1"/>
          </p:nvSpPr>
          <p:spPr bwMode="auto">
            <a:xfrm>
              <a:off x="3946" y="1831"/>
              <a:ext cx="272" cy="272"/>
            </a:xfrm>
            <a:custGeom>
              <a:avLst/>
              <a:gdLst>
                <a:gd name="T0" fmla="*/ 153 w 188"/>
                <a:gd name="T1" fmla="*/ 33 h 188"/>
                <a:gd name="T2" fmla="*/ 156 w 188"/>
                <a:gd name="T3" fmla="*/ 153 h 188"/>
                <a:gd name="T4" fmla="*/ 36 w 188"/>
                <a:gd name="T5" fmla="*/ 156 h 188"/>
                <a:gd name="T6" fmla="*/ 33 w 188"/>
                <a:gd name="T7" fmla="*/ 36 h 188"/>
                <a:gd name="T8" fmla="*/ 153 w 188"/>
                <a:gd name="T9" fmla="*/ 3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53" y="33"/>
                  </a:moveTo>
                  <a:cubicBezTo>
                    <a:pt x="187" y="65"/>
                    <a:pt x="188" y="119"/>
                    <a:pt x="156" y="153"/>
                  </a:cubicBezTo>
                  <a:cubicBezTo>
                    <a:pt x="124" y="187"/>
                    <a:pt x="70" y="188"/>
                    <a:pt x="36" y="156"/>
                  </a:cubicBezTo>
                  <a:cubicBezTo>
                    <a:pt x="2" y="123"/>
                    <a:pt x="0" y="70"/>
                    <a:pt x="33" y="36"/>
                  </a:cubicBezTo>
                  <a:cubicBezTo>
                    <a:pt x="65" y="2"/>
                    <a:pt x="119" y="0"/>
                    <a:pt x="153" y="33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"/>
            <p:cNvSpPr/>
            <p:nvPr userDrawn="1"/>
          </p:nvSpPr>
          <p:spPr bwMode="auto">
            <a:xfrm>
              <a:off x="4067" y="2462"/>
              <a:ext cx="97" cy="99"/>
            </a:xfrm>
            <a:custGeom>
              <a:avLst/>
              <a:gdLst>
                <a:gd name="T0" fmla="*/ 55 w 67"/>
                <a:gd name="T1" fmla="*/ 12 h 68"/>
                <a:gd name="T2" fmla="*/ 56 w 67"/>
                <a:gd name="T3" fmla="*/ 55 h 68"/>
                <a:gd name="T4" fmla="*/ 12 w 67"/>
                <a:gd name="T5" fmla="*/ 56 h 68"/>
                <a:gd name="T6" fmla="*/ 11 w 67"/>
                <a:gd name="T7" fmla="*/ 13 h 68"/>
                <a:gd name="T8" fmla="*/ 55 w 67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8">
                  <a:moveTo>
                    <a:pt x="55" y="12"/>
                  </a:moveTo>
                  <a:cubicBezTo>
                    <a:pt x="67" y="23"/>
                    <a:pt x="67" y="43"/>
                    <a:pt x="56" y="55"/>
                  </a:cubicBezTo>
                  <a:cubicBezTo>
                    <a:pt x="44" y="67"/>
                    <a:pt x="25" y="68"/>
                    <a:pt x="12" y="56"/>
                  </a:cubicBezTo>
                  <a:cubicBezTo>
                    <a:pt x="0" y="45"/>
                    <a:pt x="0" y="25"/>
                    <a:pt x="11" y="13"/>
                  </a:cubicBezTo>
                  <a:cubicBezTo>
                    <a:pt x="23" y="1"/>
                    <a:pt x="42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0"/>
            <p:cNvSpPr/>
            <p:nvPr userDrawn="1"/>
          </p:nvSpPr>
          <p:spPr bwMode="auto">
            <a:xfrm>
              <a:off x="1167" y="2310"/>
              <a:ext cx="98" cy="98"/>
            </a:xfrm>
            <a:custGeom>
              <a:avLst/>
              <a:gdLst>
                <a:gd name="T0" fmla="*/ 55 w 68"/>
                <a:gd name="T1" fmla="*/ 11 h 68"/>
                <a:gd name="T2" fmla="*/ 56 w 68"/>
                <a:gd name="T3" fmla="*/ 55 h 68"/>
                <a:gd name="T4" fmla="*/ 13 w 68"/>
                <a:gd name="T5" fmla="*/ 56 h 68"/>
                <a:gd name="T6" fmla="*/ 12 w 68"/>
                <a:gd name="T7" fmla="*/ 12 h 68"/>
                <a:gd name="T8" fmla="*/ 55 w 68"/>
                <a:gd name="T9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1"/>
                  </a:moveTo>
                  <a:cubicBezTo>
                    <a:pt x="67" y="23"/>
                    <a:pt x="68" y="42"/>
                    <a:pt x="56" y="55"/>
                  </a:cubicBezTo>
                  <a:cubicBezTo>
                    <a:pt x="44" y="67"/>
                    <a:pt x="25" y="68"/>
                    <a:pt x="13" y="56"/>
                  </a:cubicBezTo>
                  <a:cubicBezTo>
                    <a:pt x="0" y="44"/>
                    <a:pt x="0" y="25"/>
                    <a:pt x="12" y="12"/>
                  </a:cubicBezTo>
                  <a:cubicBezTo>
                    <a:pt x="23" y="0"/>
                    <a:pt x="43" y="0"/>
                    <a:pt x="55" y="11"/>
                  </a:cubicBezTo>
                  <a:close/>
                </a:path>
              </a:pathLst>
            </a:custGeom>
            <a:noFill/>
            <a:ln w="17463" cap="flat">
              <a:solidFill>
                <a:srgbClr val="A19694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1"/>
            <p:cNvSpPr/>
            <p:nvPr userDrawn="1"/>
          </p:nvSpPr>
          <p:spPr bwMode="auto">
            <a:xfrm>
              <a:off x="4036" y="3548"/>
              <a:ext cx="99" cy="98"/>
            </a:xfrm>
            <a:custGeom>
              <a:avLst/>
              <a:gdLst>
                <a:gd name="T0" fmla="*/ 55 w 68"/>
                <a:gd name="T1" fmla="*/ 12 h 68"/>
                <a:gd name="T2" fmla="*/ 57 w 68"/>
                <a:gd name="T3" fmla="*/ 55 h 68"/>
                <a:gd name="T4" fmla="*/ 13 w 68"/>
                <a:gd name="T5" fmla="*/ 56 h 68"/>
                <a:gd name="T6" fmla="*/ 12 w 68"/>
                <a:gd name="T7" fmla="*/ 13 h 68"/>
                <a:gd name="T8" fmla="*/ 55 w 68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2"/>
                  </a:moveTo>
                  <a:cubicBezTo>
                    <a:pt x="68" y="24"/>
                    <a:pt x="68" y="43"/>
                    <a:pt x="57" y="55"/>
                  </a:cubicBezTo>
                  <a:cubicBezTo>
                    <a:pt x="45" y="68"/>
                    <a:pt x="25" y="68"/>
                    <a:pt x="13" y="56"/>
                  </a:cubicBezTo>
                  <a:cubicBezTo>
                    <a:pt x="1" y="45"/>
                    <a:pt x="0" y="25"/>
                    <a:pt x="12" y="13"/>
                  </a:cubicBezTo>
                  <a:cubicBezTo>
                    <a:pt x="24" y="1"/>
                    <a:pt x="43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2"/>
            <p:cNvSpPr/>
            <p:nvPr userDrawn="1"/>
          </p:nvSpPr>
          <p:spPr bwMode="auto">
            <a:xfrm>
              <a:off x="2171" y="3532"/>
              <a:ext cx="235" cy="236"/>
            </a:xfrm>
            <a:custGeom>
              <a:avLst/>
              <a:gdLst>
                <a:gd name="T0" fmla="*/ 132 w 163"/>
                <a:gd name="T1" fmla="*/ 28 h 163"/>
                <a:gd name="T2" fmla="*/ 134 w 163"/>
                <a:gd name="T3" fmla="*/ 132 h 163"/>
                <a:gd name="T4" fmla="*/ 30 w 163"/>
                <a:gd name="T5" fmla="*/ 135 h 163"/>
                <a:gd name="T6" fmla="*/ 28 w 163"/>
                <a:gd name="T7" fmla="*/ 30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1" y="56"/>
                    <a:pt x="163" y="102"/>
                    <a:pt x="134" y="132"/>
                  </a:cubicBezTo>
                  <a:cubicBezTo>
                    <a:pt x="106" y="162"/>
                    <a:pt x="60" y="163"/>
                    <a:pt x="30" y="135"/>
                  </a:cubicBezTo>
                  <a:cubicBezTo>
                    <a:pt x="1" y="107"/>
                    <a:pt x="0" y="60"/>
                    <a:pt x="28" y="30"/>
                  </a:cubicBezTo>
                  <a:cubicBezTo>
                    <a:pt x="56" y="1"/>
                    <a:pt x="102" y="0"/>
                    <a:pt x="132" y="28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3"/>
            <p:cNvSpPr/>
            <p:nvPr userDrawn="1"/>
          </p:nvSpPr>
          <p:spPr bwMode="auto">
            <a:xfrm>
              <a:off x="3902" y="2939"/>
              <a:ext cx="235" cy="235"/>
            </a:xfrm>
            <a:custGeom>
              <a:avLst/>
              <a:gdLst>
                <a:gd name="T0" fmla="*/ 132 w 163"/>
                <a:gd name="T1" fmla="*/ 28 h 163"/>
                <a:gd name="T2" fmla="*/ 135 w 163"/>
                <a:gd name="T3" fmla="*/ 133 h 163"/>
                <a:gd name="T4" fmla="*/ 31 w 163"/>
                <a:gd name="T5" fmla="*/ 135 h 163"/>
                <a:gd name="T6" fmla="*/ 28 w 163"/>
                <a:gd name="T7" fmla="*/ 31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2" y="57"/>
                    <a:pt x="163" y="103"/>
                    <a:pt x="135" y="133"/>
                  </a:cubicBezTo>
                  <a:cubicBezTo>
                    <a:pt x="107" y="162"/>
                    <a:pt x="60" y="163"/>
                    <a:pt x="31" y="135"/>
                  </a:cubicBezTo>
                  <a:cubicBezTo>
                    <a:pt x="1" y="107"/>
                    <a:pt x="0" y="61"/>
                    <a:pt x="28" y="31"/>
                  </a:cubicBezTo>
                  <a:cubicBezTo>
                    <a:pt x="56" y="2"/>
                    <a:pt x="103" y="0"/>
                    <a:pt x="132" y="28"/>
                  </a:cubicBezTo>
                  <a:close/>
                </a:path>
              </a:pathLst>
            </a:custGeom>
            <a:solidFill>
              <a:srgbClr val="8A8FA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4"/>
            <p:cNvSpPr/>
            <p:nvPr userDrawn="1"/>
          </p:nvSpPr>
          <p:spPr bwMode="auto">
            <a:xfrm>
              <a:off x="1913" y="501"/>
              <a:ext cx="109" cy="108"/>
            </a:xfrm>
            <a:custGeom>
              <a:avLst/>
              <a:gdLst>
                <a:gd name="T0" fmla="*/ 61 w 75"/>
                <a:gd name="T1" fmla="*/ 13 h 75"/>
                <a:gd name="T2" fmla="*/ 62 w 75"/>
                <a:gd name="T3" fmla="*/ 61 h 75"/>
                <a:gd name="T4" fmla="*/ 14 w 75"/>
                <a:gd name="T5" fmla="*/ 62 h 75"/>
                <a:gd name="T6" fmla="*/ 13 w 75"/>
                <a:gd name="T7" fmla="*/ 14 h 75"/>
                <a:gd name="T8" fmla="*/ 61 w 75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61" y="13"/>
                  </a:moveTo>
                  <a:cubicBezTo>
                    <a:pt x="74" y="26"/>
                    <a:pt x="75" y="47"/>
                    <a:pt x="62" y="61"/>
                  </a:cubicBezTo>
                  <a:cubicBezTo>
                    <a:pt x="49" y="74"/>
                    <a:pt x="28" y="75"/>
                    <a:pt x="14" y="62"/>
                  </a:cubicBezTo>
                  <a:cubicBezTo>
                    <a:pt x="1" y="49"/>
                    <a:pt x="0" y="28"/>
                    <a:pt x="13" y="14"/>
                  </a:cubicBezTo>
                  <a:cubicBezTo>
                    <a:pt x="26" y="1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F6E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 userDrawn="1"/>
          </p:nvSpPr>
          <p:spPr bwMode="auto">
            <a:xfrm>
              <a:off x="3830" y="2182"/>
              <a:ext cx="107" cy="108"/>
            </a:xfrm>
            <a:custGeom>
              <a:avLst/>
              <a:gdLst>
                <a:gd name="T0" fmla="*/ 60 w 74"/>
                <a:gd name="T1" fmla="*/ 13 h 75"/>
                <a:gd name="T2" fmla="*/ 61 w 74"/>
                <a:gd name="T3" fmla="*/ 61 h 75"/>
                <a:gd name="T4" fmla="*/ 14 w 74"/>
                <a:gd name="T5" fmla="*/ 62 h 75"/>
                <a:gd name="T6" fmla="*/ 12 w 74"/>
                <a:gd name="T7" fmla="*/ 14 h 75"/>
                <a:gd name="T8" fmla="*/ 60 w 74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60" y="13"/>
                  </a:moveTo>
                  <a:cubicBezTo>
                    <a:pt x="73" y="26"/>
                    <a:pt x="74" y="47"/>
                    <a:pt x="61" y="61"/>
                  </a:cubicBezTo>
                  <a:cubicBezTo>
                    <a:pt x="48" y="74"/>
                    <a:pt x="27" y="75"/>
                    <a:pt x="14" y="62"/>
                  </a:cubicBezTo>
                  <a:cubicBezTo>
                    <a:pt x="0" y="49"/>
                    <a:pt x="0" y="28"/>
                    <a:pt x="12" y="14"/>
                  </a:cubicBezTo>
                  <a:cubicBezTo>
                    <a:pt x="25" y="1"/>
                    <a:pt x="47" y="0"/>
                    <a:pt x="60" y="13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6"/>
            <p:cNvSpPr/>
            <p:nvPr userDrawn="1"/>
          </p:nvSpPr>
          <p:spPr bwMode="auto">
            <a:xfrm>
              <a:off x="2390" y="3838"/>
              <a:ext cx="108" cy="107"/>
            </a:xfrm>
            <a:custGeom>
              <a:avLst/>
              <a:gdLst>
                <a:gd name="T0" fmla="*/ 61 w 75"/>
                <a:gd name="T1" fmla="*/ 13 h 74"/>
                <a:gd name="T2" fmla="*/ 62 w 75"/>
                <a:gd name="T3" fmla="*/ 60 h 74"/>
                <a:gd name="T4" fmla="*/ 14 w 75"/>
                <a:gd name="T5" fmla="*/ 61 h 74"/>
                <a:gd name="T6" fmla="*/ 13 w 75"/>
                <a:gd name="T7" fmla="*/ 14 h 74"/>
                <a:gd name="T8" fmla="*/ 61 w 75"/>
                <a:gd name="T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4">
                  <a:moveTo>
                    <a:pt x="61" y="13"/>
                  </a:moveTo>
                  <a:cubicBezTo>
                    <a:pt x="74" y="25"/>
                    <a:pt x="75" y="47"/>
                    <a:pt x="62" y="60"/>
                  </a:cubicBezTo>
                  <a:cubicBezTo>
                    <a:pt x="49" y="74"/>
                    <a:pt x="28" y="74"/>
                    <a:pt x="14" y="61"/>
                  </a:cubicBezTo>
                  <a:cubicBezTo>
                    <a:pt x="1" y="49"/>
                    <a:pt x="0" y="27"/>
                    <a:pt x="13" y="14"/>
                  </a:cubicBezTo>
                  <a:cubicBezTo>
                    <a:pt x="26" y="0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17"/>
            <p:cNvSpPr>
              <a:spLocks noChangeArrowheads="1"/>
            </p:cNvSpPr>
            <p:nvPr userDrawn="1"/>
          </p:nvSpPr>
          <p:spPr bwMode="auto">
            <a:xfrm>
              <a:off x="3144" y="280"/>
              <a:ext cx="1282" cy="1282"/>
            </a:xfrm>
            <a:prstGeom prst="ellipse">
              <a:avLst/>
            </a:prstGeom>
            <a:solidFill>
              <a:srgbClr val="A08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17"/>
            <p:cNvSpPr>
              <a:spLocks noChangeArrowheads="1"/>
            </p:cNvSpPr>
            <p:nvPr userDrawn="1"/>
          </p:nvSpPr>
          <p:spPr bwMode="auto">
            <a:xfrm>
              <a:off x="2150" y="763"/>
              <a:ext cx="1560" cy="1560"/>
            </a:xfrm>
            <a:prstGeom prst="ellipse">
              <a:avLst/>
            </a:prstGeom>
            <a:solidFill>
              <a:srgbClr val="3A4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2110" y="1886"/>
              <a:ext cx="1753" cy="1750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F69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"/>
            <p:cNvSpPr/>
            <p:nvPr/>
          </p:nvSpPr>
          <p:spPr bwMode="auto">
            <a:xfrm>
              <a:off x="2532" y="3218"/>
              <a:ext cx="1219" cy="1221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541655" y="1741805"/>
            <a:ext cx="2316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1395018996"/>
      </p:ext>
    </p:extLst>
  </p:cSld>
  <p:clrMapOvr>
    <a:masterClrMapping/>
  </p:clrMapOvr>
  <p:transition spd="slow" advTm="2000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/>
          <p:cNvGrpSpPr>
            <a:grpSpLocks noChangeAspect="1"/>
          </p:cNvGrpSpPr>
          <p:nvPr/>
        </p:nvGrpSpPr>
        <p:grpSpPr bwMode="auto">
          <a:xfrm flipH="1">
            <a:off x="5306325" y="-609441"/>
            <a:ext cx="4755512" cy="6068786"/>
            <a:chOff x="1167" y="280"/>
            <a:chExt cx="3259" cy="4159"/>
          </a:xfrm>
        </p:grpSpPr>
        <p:sp>
          <p:nvSpPr>
            <p:cNvPr id="16" name="Freeform 5"/>
            <p:cNvSpPr/>
            <p:nvPr userDrawn="1"/>
          </p:nvSpPr>
          <p:spPr bwMode="auto">
            <a:xfrm>
              <a:off x="1447" y="1577"/>
              <a:ext cx="1070" cy="1068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"/>
            <p:cNvSpPr/>
            <p:nvPr userDrawn="1"/>
          </p:nvSpPr>
          <p:spPr bwMode="auto">
            <a:xfrm>
              <a:off x="1655" y="2222"/>
              <a:ext cx="1068" cy="1070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"/>
            <p:cNvSpPr/>
            <p:nvPr userDrawn="1"/>
          </p:nvSpPr>
          <p:spPr bwMode="auto">
            <a:xfrm>
              <a:off x="3946" y="1831"/>
              <a:ext cx="272" cy="272"/>
            </a:xfrm>
            <a:custGeom>
              <a:avLst/>
              <a:gdLst>
                <a:gd name="T0" fmla="*/ 153 w 188"/>
                <a:gd name="T1" fmla="*/ 33 h 188"/>
                <a:gd name="T2" fmla="*/ 156 w 188"/>
                <a:gd name="T3" fmla="*/ 153 h 188"/>
                <a:gd name="T4" fmla="*/ 36 w 188"/>
                <a:gd name="T5" fmla="*/ 156 h 188"/>
                <a:gd name="T6" fmla="*/ 33 w 188"/>
                <a:gd name="T7" fmla="*/ 36 h 188"/>
                <a:gd name="T8" fmla="*/ 153 w 188"/>
                <a:gd name="T9" fmla="*/ 3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53" y="33"/>
                  </a:moveTo>
                  <a:cubicBezTo>
                    <a:pt x="187" y="65"/>
                    <a:pt x="188" y="119"/>
                    <a:pt x="156" y="153"/>
                  </a:cubicBezTo>
                  <a:cubicBezTo>
                    <a:pt x="124" y="187"/>
                    <a:pt x="70" y="188"/>
                    <a:pt x="36" y="156"/>
                  </a:cubicBezTo>
                  <a:cubicBezTo>
                    <a:pt x="2" y="123"/>
                    <a:pt x="0" y="70"/>
                    <a:pt x="33" y="36"/>
                  </a:cubicBezTo>
                  <a:cubicBezTo>
                    <a:pt x="65" y="2"/>
                    <a:pt x="119" y="0"/>
                    <a:pt x="153" y="33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"/>
            <p:cNvSpPr/>
            <p:nvPr userDrawn="1"/>
          </p:nvSpPr>
          <p:spPr bwMode="auto">
            <a:xfrm>
              <a:off x="4067" y="2462"/>
              <a:ext cx="97" cy="99"/>
            </a:xfrm>
            <a:custGeom>
              <a:avLst/>
              <a:gdLst>
                <a:gd name="T0" fmla="*/ 55 w 67"/>
                <a:gd name="T1" fmla="*/ 12 h 68"/>
                <a:gd name="T2" fmla="*/ 56 w 67"/>
                <a:gd name="T3" fmla="*/ 55 h 68"/>
                <a:gd name="T4" fmla="*/ 12 w 67"/>
                <a:gd name="T5" fmla="*/ 56 h 68"/>
                <a:gd name="T6" fmla="*/ 11 w 67"/>
                <a:gd name="T7" fmla="*/ 13 h 68"/>
                <a:gd name="T8" fmla="*/ 55 w 67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8">
                  <a:moveTo>
                    <a:pt x="55" y="12"/>
                  </a:moveTo>
                  <a:cubicBezTo>
                    <a:pt x="67" y="23"/>
                    <a:pt x="67" y="43"/>
                    <a:pt x="56" y="55"/>
                  </a:cubicBezTo>
                  <a:cubicBezTo>
                    <a:pt x="44" y="67"/>
                    <a:pt x="25" y="68"/>
                    <a:pt x="12" y="56"/>
                  </a:cubicBezTo>
                  <a:cubicBezTo>
                    <a:pt x="0" y="45"/>
                    <a:pt x="0" y="25"/>
                    <a:pt x="11" y="13"/>
                  </a:cubicBezTo>
                  <a:cubicBezTo>
                    <a:pt x="23" y="1"/>
                    <a:pt x="42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0"/>
            <p:cNvSpPr/>
            <p:nvPr userDrawn="1"/>
          </p:nvSpPr>
          <p:spPr bwMode="auto">
            <a:xfrm>
              <a:off x="1167" y="2310"/>
              <a:ext cx="98" cy="98"/>
            </a:xfrm>
            <a:custGeom>
              <a:avLst/>
              <a:gdLst>
                <a:gd name="T0" fmla="*/ 55 w 68"/>
                <a:gd name="T1" fmla="*/ 11 h 68"/>
                <a:gd name="T2" fmla="*/ 56 w 68"/>
                <a:gd name="T3" fmla="*/ 55 h 68"/>
                <a:gd name="T4" fmla="*/ 13 w 68"/>
                <a:gd name="T5" fmla="*/ 56 h 68"/>
                <a:gd name="T6" fmla="*/ 12 w 68"/>
                <a:gd name="T7" fmla="*/ 12 h 68"/>
                <a:gd name="T8" fmla="*/ 55 w 68"/>
                <a:gd name="T9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1"/>
                  </a:moveTo>
                  <a:cubicBezTo>
                    <a:pt x="67" y="23"/>
                    <a:pt x="68" y="42"/>
                    <a:pt x="56" y="55"/>
                  </a:cubicBezTo>
                  <a:cubicBezTo>
                    <a:pt x="44" y="67"/>
                    <a:pt x="25" y="68"/>
                    <a:pt x="13" y="56"/>
                  </a:cubicBezTo>
                  <a:cubicBezTo>
                    <a:pt x="0" y="44"/>
                    <a:pt x="0" y="25"/>
                    <a:pt x="12" y="12"/>
                  </a:cubicBezTo>
                  <a:cubicBezTo>
                    <a:pt x="23" y="0"/>
                    <a:pt x="43" y="0"/>
                    <a:pt x="55" y="11"/>
                  </a:cubicBezTo>
                  <a:close/>
                </a:path>
              </a:pathLst>
            </a:custGeom>
            <a:noFill/>
            <a:ln w="17463" cap="flat">
              <a:solidFill>
                <a:srgbClr val="A19694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1"/>
            <p:cNvSpPr/>
            <p:nvPr userDrawn="1"/>
          </p:nvSpPr>
          <p:spPr bwMode="auto">
            <a:xfrm>
              <a:off x="4036" y="3548"/>
              <a:ext cx="99" cy="98"/>
            </a:xfrm>
            <a:custGeom>
              <a:avLst/>
              <a:gdLst>
                <a:gd name="T0" fmla="*/ 55 w 68"/>
                <a:gd name="T1" fmla="*/ 12 h 68"/>
                <a:gd name="T2" fmla="*/ 57 w 68"/>
                <a:gd name="T3" fmla="*/ 55 h 68"/>
                <a:gd name="T4" fmla="*/ 13 w 68"/>
                <a:gd name="T5" fmla="*/ 56 h 68"/>
                <a:gd name="T6" fmla="*/ 12 w 68"/>
                <a:gd name="T7" fmla="*/ 13 h 68"/>
                <a:gd name="T8" fmla="*/ 55 w 68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2"/>
                  </a:moveTo>
                  <a:cubicBezTo>
                    <a:pt x="68" y="24"/>
                    <a:pt x="68" y="43"/>
                    <a:pt x="57" y="55"/>
                  </a:cubicBezTo>
                  <a:cubicBezTo>
                    <a:pt x="45" y="68"/>
                    <a:pt x="25" y="68"/>
                    <a:pt x="13" y="56"/>
                  </a:cubicBezTo>
                  <a:cubicBezTo>
                    <a:pt x="1" y="45"/>
                    <a:pt x="0" y="25"/>
                    <a:pt x="12" y="13"/>
                  </a:cubicBezTo>
                  <a:cubicBezTo>
                    <a:pt x="24" y="1"/>
                    <a:pt x="43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2"/>
            <p:cNvSpPr/>
            <p:nvPr userDrawn="1"/>
          </p:nvSpPr>
          <p:spPr bwMode="auto">
            <a:xfrm>
              <a:off x="2171" y="3532"/>
              <a:ext cx="235" cy="236"/>
            </a:xfrm>
            <a:custGeom>
              <a:avLst/>
              <a:gdLst>
                <a:gd name="T0" fmla="*/ 132 w 163"/>
                <a:gd name="T1" fmla="*/ 28 h 163"/>
                <a:gd name="T2" fmla="*/ 134 w 163"/>
                <a:gd name="T3" fmla="*/ 132 h 163"/>
                <a:gd name="T4" fmla="*/ 30 w 163"/>
                <a:gd name="T5" fmla="*/ 135 h 163"/>
                <a:gd name="T6" fmla="*/ 28 w 163"/>
                <a:gd name="T7" fmla="*/ 30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1" y="56"/>
                    <a:pt x="163" y="102"/>
                    <a:pt x="134" y="132"/>
                  </a:cubicBezTo>
                  <a:cubicBezTo>
                    <a:pt x="106" y="162"/>
                    <a:pt x="60" y="163"/>
                    <a:pt x="30" y="135"/>
                  </a:cubicBezTo>
                  <a:cubicBezTo>
                    <a:pt x="1" y="107"/>
                    <a:pt x="0" y="60"/>
                    <a:pt x="28" y="30"/>
                  </a:cubicBezTo>
                  <a:cubicBezTo>
                    <a:pt x="56" y="1"/>
                    <a:pt x="102" y="0"/>
                    <a:pt x="132" y="28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3"/>
            <p:cNvSpPr/>
            <p:nvPr userDrawn="1"/>
          </p:nvSpPr>
          <p:spPr bwMode="auto">
            <a:xfrm>
              <a:off x="3902" y="2939"/>
              <a:ext cx="235" cy="235"/>
            </a:xfrm>
            <a:custGeom>
              <a:avLst/>
              <a:gdLst>
                <a:gd name="T0" fmla="*/ 132 w 163"/>
                <a:gd name="T1" fmla="*/ 28 h 163"/>
                <a:gd name="T2" fmla="*/ 135 w 163"/>
                <a:gd name="T3" fmla="*/ 133 h 163"/>
                <a:gd name="T4" fmla="*/ 31 w 163"/>
                <a:gd name="T5" fmla="*/ 135 h 163"/>
                <a:gd name="T6" fmla="*/ 28 w 163"/>
                <a:gd name="T7" fmla="*/ 31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2" y="57"/>
                    <a:pt x="163" y="103"/>
                    <a:pt x="135" y="133"/>
                  </a:cubicBezTo>
                  <a:cubicBezTo>
                    <a:pt x="107" y="162"/>
                    <a:pt x="60" y="163"/>
                    <a:pt x="31" y="135"/>
                  </a:cubicBezTo>
                  <a:cubicBezTo>
                    <a:pt x="1" y="107"/>
                    <a:pt x="0" y="61"/>
                    <a:pt x="28" y="31"/>
                  </a:cubicBezTo>
                  <a:cubicBezTo>
                    <a:pt x="56" y="2"/>
                    <a:pt x="103" y="0"/>
                    <a:pt x="132" y="28"/>
                  </a:cubicBezTo>
                  <a:close/>
                </a:path>
              </a:pathLst>
            </a:custGeom>
            <a:solidFill>
              <a:srgbClr val="8A8FA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4"/>
            <p:cNvSpPr/>
            <p:nvPr userDrawn="1"/>
          </p:nvSpPr>
          <p:spPr bwMode="auto">
            <a:xfrm>
              <a:off x="1913" y="501"/>
              <a:ext cx="109" cy="108"/>
            </a:xfrm>
            <a:custGeom>
              <a:avLst/>
              <a:gdLst>
                <a:gd name="T0" fmla="*/ 61 w 75"/>
                <a:gd name="T1" fmla="*/ 13 h 75"/>
                <a:gd name="T2" fmla="*/ 62 w 75"/>
                <a:gd name="T3" fmla="*/ 61 h 75"/>
                <a:gd name="T4" fmla="*/ 14 w 75"/>
                <a:gd name="T5" fmla="*/ 62 h 75"/>
                <a:gd name="T6" fmla="*/ 13 w 75"/>
                <a:gd name="T7" fmla="*/ 14 h 75"/>
                <a:gd name="T8" fmla="*/ 61 w 75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61" y="13"/>
                  </a:moveTo>
                  <a:cubicBezTo>
                    <a:pt x="74" y="26"/>
                    <a:pt x="75" y="47"/>
                    <a:pt x="62" y="61"/>
                  </a:cubicBezTo>
                  <a:cubicBezTo>
                    <a:pt x="49" y="74"/>
                    <a:pt x="28" y="75"/>
                    <a:pt x="14" y="62"/>
                  </a:cubicBezTo>
                  <a:cubicBezTo>
                    <a:pt x="1" y="49"/>
                    <a:pt x="0" y="28"/>
                    <a:pt x="13" y="14"/>
                  </a:cubicBezTo>
                  <a:cubicBezTo>
                    <a:pt x="26" y="1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F6E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 userDrawn="1"/>
          </p:nvSpPr>
          <p:spPr bwMode="auto">
            <a:xfrm>
              <a:off x="3830" y="2182"/>
              <a:ext cx="107" cy="108"/>
            </a:xfrm>
            <a:custGeom>
              <a:avLst/>
              <a:gdLst>
                <a:gd name="T0" fmla="*/ 60 w 74"/>
                <a:gd name="T1" fmla="*/ 13 h 75"/>
                <a:gd name="T2" fmla="*/ 61 w 74"/>
                <a:gd name="T3" fmla="*/ 61 h 75"/>
                <a:gd name="T4" fmla="*/ 14 w 74"/>
                <a:gd name="T5" fmla="*/ 62 h 75"/>
                <a:gd name="T6" fmla="*/ 12 w 74"/>
                <a:gd name="T7" fmla="*/ 14 h 75"/>
                <a:gd name="T8" fmla="*/ 60 w 74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60" y="13"/>
                  </a:moveTo>
                  <a:cubicBezTo>
                    <a:pt x="73" y="26"/>
                    <a:pt x="74" y="47"/>
                    <a:pt x="61" y="61"/>
                  </a:cubicBezTo>
                  <a:cubicBezTo>
                    <a:pt x="48" y="74"/>
                    <a:pt x="27" y="75"/>
                    <a:pt x="14" y="62"/>
                  </a:cubicBezTo>
                  <a:cubicBezTo>
                    <a:pt x="0" y="49"/>
                    <a:pt x="0" y="28"/>
                    <a:pt x="12" y="14"/>
                  </a:cubicBezTo>
                  <a:cubicBezTo>
                    <a:pt x="25" y="1"/>
                    <a:pt x="47" y="0"/>
                    <a:pt x="60" y="13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6"/>
            <p:cNvSpPr/>
            <p:nvPr userDrawn="1"/>
          </p:nvSpPr>
          <p:spPr bwMode="auto">
            <a:xfrm>
              <a:off x="2390" y="3838"/>
              <a:ext cx="108" cy="107"/>
            </a:xfrm>
            <a:custGeom>
              <a:avLst/>
              <a:gdLst>
                <a:gd name="T0" fmla="*/ 61 w 75"/>
                <a:gd name="T1" fmla="*/ 13 h 74"/>
                <a:gd name="T2" fmla="*/ 62 w 75"/>
                <a:gd name="T3" fmla="*/ 60 h 74"/>
                <a:gd name="T4" fmla="*/ 14 w 75"/>
                <a:gd name="T5" fmla="*/ 61 h 74"/>
                <a:gd name="T6" fmla="*/ 13 w 75"/>
                <a:gd name="T7" fmla="*/ 14 h 74"/>
                <a:gd name="T8" fmla="*/ 61 w 75"/>
                <a:gd name="T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4">
                  <a:moveTo>
                    <a:pt x="61" y="13"/>
                  </a:moveTo>
                  <a:cubicBezTo>
                    <a:pt x="74" y="25"/>
                    <a:pt x="75" y="47"/>
                    <a:pt x="62" y="60"/>
                  </a:cubicBezTo>
                  <a:cubicBezTo>
                    <a:pt x="49" y="74"/>
                    <a:pt x="28" y="74"/>
                    <a:pt x="14" y="61"/>
                  </a:cubicBezTo>
                  <a:cubicBezTo>
                    <a:pt x="1" y="49"/>
                    <a:pt x="0" y="27"/>
                    <a:pt x="13" y="14"/>
                  </a:cubicBezTo>
                  <a:cubicBezTo>
                    <a:pt x="26" y="0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17"/>
            <p:cNvSpPr>
              <a:spLocks noChangeArrowheads="1"/>
            </p:cNvSpPr>
            <p:nvPr userDrawn="1"/>
          </p:nvSpPr>
          <p:spPr bwMode="auto">
            <a:xfrm>
              <a:off x="3144" y="280"/>
              <a:ext cx="1282" cy="1282"/>
            </a:xfrm>
            <a:prstGeom prst="ellipse">
              <a:avLst/>
            </a:prstGeom>
            <a:solidFill>
              <a:srgbClr val="A08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17"/>
            <p:cNvSpPr>
              <a:spLocks noChangeArrowheads="1"/>
            </p:cNvSpPr>
            <p:nvPr userDrawn="1"/>
          </p:nvSpPr>
          <p:spPr bwMode="auto">
            <a:xfrm>
              <a:off x="2150" y="763"/>
              <a:ext cx="1560" cy="1560"/>
            </a:xfrm>
            <a:prstGeom prst="ellipse">
              <a:avLst/>
            </a:prstGeom>
            <a:solidFill>
              <a:srgbClr val="3A4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2110" y="1886"/>
              <a:ext cx="1753" cy="1750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F69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"/>
            <p:cNvSpPr/>
            <p:nvPr/>
          </p:nvSpPr>
          <p:spPr bwMode="auto">
            <a:xfrm>
              <a:off x="2532" y="3218"/>
              <a:ext cx="1219" cy="1221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122575" y="216594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solidFill>
                  <a:srgbClr val="3A4058"/>
                </a:solidFill>
                <a:latin typeface="微软雅黑" panose="020B0503020204020204" charset="-122"/>
                <a:ea typeface="微软雅黑 Light" panose="020B0502040204020203" charset="-122"/>
              </a:rPr>
              <a:t>特征选择工程</a:t>
            </a:r>
            <a:endParaRPr lang="zh-CN" altLang="en-US" sz="4000" dirty="0">
              <a:solidFill>
                <a:srgbClr val="3A40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68972"/>
      </p:ext>
    </p:extLst>
  </p:cSld>
  <p:clrMapOvr>
    <a:masterClrMapping/>
  </p:clrMapOvr>
  <p:transition spd="slow" advTm="2000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椭圆 73"/>
          <p:cNvSpPr/>
          <p:nvPr/>
        </p:nvSpPr>
        <p:spPr>
          <a:xfrm>
            <a:off x="360177" y="1415479"/>
            <a:ext cx="2312287" cy="2312287"/>
          </a:xfrm>
          <a:prstGeom prst="ellipse">
            <a:avLst/>
          </a:prstGeom>
          <a:solidFill>
            <a:srgbClr val="A08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 descr="e7d195523061f1c09e9d68d7cf438b91ef959ecb14fc25d26BBA7F7DBC18E55DFF4014AF651F0BF2569D4B6C1DA7F1A4683A481403BD872FC687266AD13265C1DE7C373772FD8728ABDD69ADD03BFF5BE2862BC891DBB79E8EBE1A2AEE4804F2E26D554139289CCF0E33E7696957E45E4400637141C8FDFB7B8C75948B09EAA46A89DF30AE62EBE78FFF8B2F384A05D4"/>
          <p:cNvSpPr/>
          <p:nvPr/>
        </p:nvSpPr>
        <p:spPr>
          <a:xfrm>
            <a:off x="594896" y="2318659"/>
            <a:ext cx="184284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lt"/>
              </a:rPr>
              <a:t>MXM算法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13405" y="128270"/>
            <a:ext cx="5761990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#提取目标变量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target &lt;- data_weather1[,1] </a:t>
            </a: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#提取特征矩阵，由于剩余变量为字符型，这里只筛选数值型变量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dataset &lt;- data_weather1[,c(2:6,8:9)] </a:t>
            </a: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#执行MMPC算法</a:t>
            </a: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mmpc_result &lt;- MXM::MMPC(target = target,dataset = dataset)</a:t>
            </a: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#输出MMPC算法的结果</a:t>
            </a: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mmpc_result </a:t>
            </a: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13405" y="1955800"/>
            <a:ext cx="5761990" cy="1168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根据p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-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value可知：</a:t>
            </a: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被选择的特征的索引selectedVars为1 2 3 4 6</a:t>
            </a: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被选择的特征的顺序selectedVarsOrder为2 4 6 1 3  </a:t>
            </a: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因此该算法选择结果为：Wind_Chill/Pressure/Wind_Speed/Temperature/Humidity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9315" y="3025775"/>
            <a:ext cx="4527550" cy="20732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6868683-76B4-BF0A-2C85-4C3BB30D5465}"/>
              </a:ext>
            </a:extLst>
          </p:cNvPr>
          <p:cNvSpPr/>
          <p:nvPr/>
        </p:nvSpPr>
        <p:spPr>
          <a:xfrm>
            <a:off x="731490" y="2204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3A4058"/>
                </a:solidFill>
                <a:latin typeface="华文中宋" panose="02010600040101010101" charset="-122"/>
                <a:ea typeface="华文中宋" panose="02010600040101010101" charset="-122"/>
                <a:sym typeface="+mn-lt"/>
              </a:rPr>
              <a:t>特征选择工程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/>
      <p:bldP spid="75" grpId="1"/>
      <p:bldP spid="5" grpId="0"/>
      <p:bldP spid="5" grpId="1"/>
      <p:bldP spid="2" grpId="0"/>
      <p:bldP spid="2" grpId="1"/>
      <p:bldP spid="3" grpId="0"/>
      <p:bldP spid="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97175" y="538050"/>
            <a:ext cx="6365875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#训练随机森林模型</a:t>
            </a: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rf &lt;- randomForest(Severity~., data=data_weather, importance=TRUE) </a:t>
            </a: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#计算特征重要性</a:t>
            </a: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importance(rf) </a:t>
            </a: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#绘制特征重要性图</a:t>
            </a: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varImpPlot(rf) </a:t>
            </a:r>
          </a:p>
        </p:txBody>
      </p:sp>
      <p:sp>
        <p:nvSpPr>
          <p:cNvPr id="79" name="椭圆 78"/>
          <p:cNvSpPr/>
          <p:nvPr/>
        </p:nvSpPr>
        <p:spPr>
          <a:xfrm>
            <a:off x="204204" y="1468819"/>
            <a:ext cx="2312287" cy="2312287"/>
          </a:xfrm>
          <a:prstGeom prst="ellipse">
            <a:avLst/>
          </a:prstGeom>
          <a:solidFill>
            <a:srgbClr val="F69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80" name="矩形 79" descr="e7d195523061f1c09e9d68d7cf438b91ef959ecb14fc25d26BBA7F7DBC18E55DFF4014AF651F0BF2569D4B6C1DA7F1A4683A481403BD872FC687266AD13265C1DE7C373772FD8728ABDD69ADD03BFF5BE2862BC891DBB79E8EBE1A2AEE4804F2E26D554139289CCF0E33E7696957E45E4400637141C8FDFB7B8C75948B09EAA46A89DF30AE62EBE78FFF8B2F384A05D4"/>
          <p:cNvSpPr/>
          <p:nvPr/>
        </p:nvSpPr>
        <p:spPr>
          <a:xfrm>
            <a:off x="438923" y="2324374"/>
            <a:ext cx="184284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sym typeface="+mn-lt"/>
              </a:rPr>
              <a:t>随机森林算法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15118"/>
          <a:stretch>
            <a:fillRect/>
          </a:stretch>
        </p:blipFill>
        <p:spPr>
          <a:xfrm>
            <a:off x="2510790" y="2686050"/>
            <a:ext cx="2902585" cy="1929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9410" y="2660650"/>
            <a:ext cx="3704590" cy="21996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97175" y="1969429"/>
            <a:ext cx="606679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根据%IncMSE和IncNodePurity可知，最重要的变量顺序为：Pressure/Humidity/Wind_Chill/Wind_Speed/Weather_Condition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66D05A-869E-F22A-F9A9-D81FFF736B84}"/>
              </a:ext>
            </a:extLst>
          </p:cNvPr>
          <p:cNvSpPr/>
          <p:nvPr/>
        </p:nvSpPr>
        <p:spPr>
          <a:xfrm>
            <a:off x="712111" y="22620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3A4058"/>
                </a:solidFill>
                <a:latin typeface="华文中宋" panose="02010600040101010101" charset="-122"/>
                <a:ea typeface="华文中宋" panose="02010600040101010101" charset="-122"/>
                <a:sym typeface="+mn-lt"/>
              </a:rPr>
              <a:t>特征选择工程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9" grpId="0" animBg="1"/>
      <p:bldP spid="79" grpId="1" animBg="1"/>
      <p:bldP spid="80" grpId="0"/>
      <p:bldP spid="80" grpId="1"/>
      <p:bldP spid="8" grpId="0"/>
      <p:bldP spid="8" grpId="1"/>
      <p:bldP spid="2" grpId="0"/>
      <p:bldP spid="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69895" y="574933"/>
            <a:ext cx="7706995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data_weather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&lt;- data_weather[,c(1,2,3,4,5,6,8,9)]</a:t>
            </a: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task = makeClassifTask(data = data_weather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, target = "Severity")</a:t>
            </a: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filter_values = generateFilterValuesData(task, method = "FSelector_information.gain")</a:t>
            </a: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print(filter_values)</a:t>
            </a:r>
          </a:p>
        </p:txBody>
      </p:sp>
      <p:sp>
        <p:nvSpPr>
          <p:cNvPr id="84" name="椭圆 83"/>
          <p:cNvSpPr/>
          <p:nvPr/>
        </p:nvSpPr>
        <p:spPr>
          <a:xfrm>
            <a:off x="200632" y="1469454"/>
            <a:ext cx="2312287" cy="2312287"/>
          </a:xfrm>
          <a:prstGeom prst="ellipse">
            <a:avLst/>
          </a:prstGeom>
          <a:solidFill>
            <a:srgbClr val="8A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85" name="矩形 84" descr="e7d195523061f1c09e9d68d7cf438b91ef959ecb14fc25d26BBA7F7DBC18E55DFF4014AF651F0BF2569D4B6C1DA7F1A4683A481403BD872FC687266AD13265C1DE7C373772FD8728ABDD69ADD03BFF5BE2862BC891DBB79E8EBE1A2AEE4804F2E26D554139289CCF0E33E7696957E45E4400637141C8FDFB7B8C75948B09EAA46A89DF30AE62EBE78FFF8B2F384A05D4"/>
          <p:cNvSpPr/>
          <p:nvPr/>
        </p:nvSpPr>
        <p:spPr>
          <a:xfrm>
            <a:off x="435351" y="2325009"/>
            <a:ext cx="1842848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sym typeface="+mn-lt"/>
              </a:rPr>
              <a:t>mlr算法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9895" y="2427605"/>
            <a:ext cx="4817745" cy="15398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85770" y="1748790"/>
            <a:ext cx="480187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选择Wind_Chill/Temperature/Pressure/Humidity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AFE7A8-3F90-4EAC-608F-CA13372C8435}"/>
              </a:ext>
            </a:extLst>
          </p:cNvPr>
          <p:cNvSpPr/>
          <p:nvPr/>
        </p:nvSpPr>
        <p:spPr>
          <a:xfrm>
            <a:off x="848916" y="22746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3A4058"/>
                </a:solidFill>
                <a:latin typeface="华文中宋" panose="02010600040101010101" charset="-122"/>
                <a:ea typeface="华文中宋" panose="02010600040101010101" charset="-122"/>
                <a:sym typeface="+mn-lt"/>
              </a:rPr>
              <a:t>特征选择工程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4" grpId="0" animBg="1"/>
      <p:bldP spid="84" grpId="1" animBg="1"/>
      <p:bldP spid="85" grpId="0"/>
      <p:bldP spid="85" grpId="1"/>
      <p:bldP spid="4" grpId="0"/>
      <p:bldP spid="4" grpId="1"/>
      <p:bldP spid="3" grpId="0"/>
      <p:bldP spid="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-1365408" y="-361085"/>
            <a:ext cx="4755512" cy="6068786"/>
            <a:chOff x="1167" y="280"/>
            <a:chExt cx="3259" cy="4159"/>
          </a:xfrm>
        </p:grpSpPr>
        <p:sp>
          <p:nvSpPr>
            <p:cNvPr id="16" name="Freeform 5"/>
            <p:cNvSpPr/>
            <p:nvPr userDrawn="1"/>
          </p:nvSpPr>
          <p:spPr bwMode="auto">
            <a:xfrm>
              <a:off x="1447" y="1577"/>
              <a:ext cx="1070" cy="1068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"/>
            <p:cNvSpPr/>
            <p:nvPr userDrawn="1"/>
          </p:nvSpPr>
          <p:spPr bwMode="auto">
            <a:xfrm>
              <a:off x="1655" y="2222"/>
              <a:ext cx="1068" cy="1070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"/>
            <p:cNvSpPr/>
            <p:nvPr userDrawn="1"/>
          </p:nvSpPr>
          <p:spPr bwMode="auto">
            <a:xfrm>
              <a:off x="3946" y="1831"/>
              <a:ext cx="272" cy="272"/>
            </a:xfrm>
            <a:custGeom>
              <a:avLst/>
              <a:gdLst>
                <a:gd name="T0" fmla="*/ 153 w 188"/>
                <a:gd name="T1" fmla="*/ 33 h 188"/>
                <a:gd name="T2" fmla="*/ 156 w 188"/>
                <a:gd name="T3" fmla="*/ 153 h 188"/>
                <a:gd name="T4" fmla="*/ 36 w 188"/>
                <a:gd name="T5" fmla="*/ 156 h 188"/>
                <a:gd name="T6" fmla="*/ 33 w 188"/>
                <a:gd name="T7" fmla="*/ 36 h 188"/>
                <a:gd name="T8" fmla="*/ 153 w 188"/>
                <a:gd name="T9" fmla="*/ 3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53" y="33"/>
                  </a:moveTo>
                  <a:cubicBezTo>
                    <a:pt x="187" y="65"/>
                    <a:pt x="188" y="119"/>
                    <a:pt x="156" y="153"/>
                  </a:cubicBezTo>
                  <a:cubicBezTo>
                    <a:pt x="124" y="187"/>
                    <a:pt x="70" y="188"/>
                    <a:pt x="36" y="156"/>
                  </a:cubicBezTo>
                  <a:cubicBezTo>
                    <a:pt x="2" y="123"/>
                    <a:pt x="0" y="70"/>
                    <a:pt x="33" y="36"/>
                  </a:cubicBezTo>
                  <a:cubicBezTo>
                    <a:pt x="65" y="2"/>
                    <a:pt x="119" y="0"/>
                    <a:pt x="153" y="33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"/>
            <p:cNvSpPr/>
            <p:nvPr userDrawn="1"/>
          </p:nvSpPr>
          <p:spPr bwMode="auto">
            <a:xfrm>
              <a:off x="4067" y="2462"/>
              <a:ext cx="97" cy="99"/>
            </a:xfrm>
            <a:custGeom>
              <a:avLst/>
              <a:gdLst>
                <a:gd name="T0" fmla="*/ 55 w 67"/>
                <a:gd name="T1" fmla="*/ 12 h 68"/>
                <a:gd name="T2" fmla="*/ 56 w 67"/>
                <a:gd name="T3" fmla="*/ 55 h 68"/>
                <a:gd name="T4" fmla="*/ 12 w 67"/>
                <a:gd name="T5" fmla="*/ 56 h 68"/>
                <a:gd name="T6" fmla="*/ 11 w 67"/>
                <a:gd name="T7" fmla="*/ 13 h 68"/>
                <a:gd name="T8" fmla="*/ 55 w 67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8">
                  <a:moveTo>
                    <a:pt x="55" y="12"/>
                  </a:moveTo>
                  <a:cubicBezTo>
                    <a:pt x="67" y="23"/>
                    <a:pt x="67" y="43"/>
                    <a:pt x="56" y="55"/>
                  </a:cubicBezTo>
                  <a:cubicBezTo>
                    <a:pt x="44" y="67"/>
                    <a:pt x="25" y="68"/>
                    <a:pt x="12" y="56"/>
                  </a:cubicBezTo>
                  <a:cubicBezTo>
                    <a:pt x="0" y="45"/>
                    <a:pt x="0" y="25"/>
                    <a:pt x="11" y="13"/>
                  </a:cubicBezTo>
                  <a:cubicBezTo>
                    <a:pt x="23" y="1"/>
                    <a:pt x="42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0"/>
            <p:cNvSpPr/>
            <p:nvPr userDrawn="1"/>
          </p:nvSpPr>
          <p:spPr bwMode="auto">
            <a:xfrm>
              <a:off x="1167" y="2310"/>
              <a:ext cx="98" cy="98"/>
            </a:xfrm>
            <a:custGeom>
              <a:avLst/>
              <a:gdLst>
                <a:gd name="T0" fmla="*/ 55 w 68"/>
                <a:gd name="T1" fmla="*/ 11 h 68"/>
                <a:gd name="T2" fmla="*/ 56 w 68"/>
                <a:gd name="T3" fmla="*/ 55 h 68"/>
                <a:gd name="T4" fmla="*/ 13 w 68"/>
                <a:gd name="T5" fmla="*/ 56 h 68"/>
                <a:gd name="T6" fmla="*/ 12 w 68"/>
                <a:gd name="T7" fmla="*/ 12 h 68"/>
                <a:gd name="T8" fmla="*/ 55 w 68"/>
                <a:gd name="T9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1"/>
                  </a:moveTo>
                  <a:cubicBezTo>
                    <a:pt x="67" y="23"/>
                    <a:pt x="68" y="42"/>
                    <a:pt x="56" y="55"/>
                  </a:cubicBezTo>
                  <a:cubicBezTo>
                    <a:pt x="44" y="67"/>
                    <a:pt x="25" y="68"/>
                    <a:pt x="13" y="56"/>
                  </a:cubicBezTo>
                  <a:cubicBezTo>
                    <a:pt x="0" y="44"/>
                    <a:pt x="0" y="25"/>
                    <a:pt x="12" y="12"/>
                  </a:cubicBezTo>
                  <a:cubicBezTo>
                    <a:pt x="23" y="0"/>
                    <a:pt x="43" y="0"/>
                    <a:pt x="55" y="11"/>
                  </a:cubicBezTo>
                  <a:close/>
                </a:path>
              </a:pathLst>
            </a:custGeom>
            <a:noFill/>
            <a:ln w="17463" cap="flat">
              <a:solidFill>
                <a:srgbClr val="A19694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1"/>
            <p:cNvSpPr/>
            <p:nvPr userDrawn="1"/>
          </p:nvSpPr>
          <p:spPr bwMode="auto">
            <a:xfrm>
              <a:off x="4036" y="3548"/>
              <a:ext cx="99" cy="98"/>
            </a:xfrm>
            <a:custGeom>
              <a:avLst/>
              <a:gdLst>
                <a:gd name="T0" fmla="*/ 55 w 68"/>
                <a:gd name="T1" fmla="*/ 12 h 68"/>
                <a:gd name="T2" fmla="*/ 57 w 68"/>
                <a:gd name="T3" fmla="*/ 55 h 68"/>
                <a:gd name="T4" fmla="*/ 13 w 68"/>
                <a:gd name="T5" fmla="*/ 56 h 68"/>
                <a:gd name="T6" fmla="*/ 12 w 68"/>
                <a:gd name="T7" fmla="*/ 13 h 68"/>
                <a:gd name="T8" fmla="*/ 55 w 68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2"/>
                  </a:moveTo>
                  <a:cubicBezTo>
                    <a:pt x="68" y="24"/>
                    <a:pt x="68" y="43"/>
                    <a:pt x="57" y="55"/>
                  </a:cubicBezTo>
                  <a:cubicBezTo>
                    <a:pt x="45" y="68"/>
                    <a:pt x="25" y="68"/>
                    <a:pt x="13" y="56"/>
                  </a:cubicBezTo>
                  <a:cubicBezTo>
                    <a:pt x="1" y="45"/>
                    <a:pt x="0" y="25"/>
                    <a:pt x="12" y="13"/>
                  </a:cubicBezTo>
                  <a:cubicBezTo>
                    <a:pt x="24" y="1"/>
                    <a:pt x="43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2"/>
            <p:cNvSpPr/>
            <p:nvPr userDrawn="1"/>
          </p:nvSpPr>
          <p:spPr bwMode="auto">
            <a:xfrm>
              <a:off x="2171" y="3532"/>
              <a:ext cx="235" cy="236"/>
            </a:xfrm>
            <a:custGeom>
              <a:avLst/>
              <a:gdLst>
                <a:gd name="T0" fmla="*/ 132 w 163"/>
                <a:gd name="T1" fmla="*/ 28 h 163"/>
                <a:gd name="T2" fmla="*/ 134 w 163"/>
                <a:gd name="T3" fmla="*/ 132 h 163"/>
                <a:gd name="T4" fmla="*/ 30 w 163"/>
                <a:gd name="T5" fmla="*/ 135 h 163"/>
                <a:gd name="T6" fmla="*/ 28 w 163"/>
                <a:gd name="T7" fmla="*/ 30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1" y="56"/>
                    <a:pt x="163" y="102"/>
                    <a:pt x="134" y="132"/>
                  </a:cubicBezTo>
                  <a:cubicBezTo>
                    <a:pt x="106" y="162"/>
                    <a:pt x="60" y="163"/>
                    <a:pt x="30" y="135"/>
                  </a:cubicBezTo>
                  <a:cubicBezTo>
                    <a:pt x="1" y="107"/>
                    <a:pt x="0" y="60"/>
                    <a:pt x="28" y="30"/>
                  </a:cubicBezTo>
                  <a:cubicBezTo>
                    <a:pt x="56" y="1"/>
                    <a:pt x="102" y="0"/>
                    <a:pt x="132" y="28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3"/>
            <p:cNvSpPr/>
            <p:nvPr userDrawn="1"/>
          </p:nvSpPr>
          <p:spPr bwMode="auto">
            <a:xfrm>
              <a:off x="3902" y="2939"/>
              <a:ext cx="235" cy="235"/>
            </a:xfrm>
            <a:custGeom>
              <a:avLst/>
              <a:gdLst>
                <a:gd name="T0" fmla="*/ 132 w 163"/>
                <a:gd name="T1" fmla="*/ 28 h 163"/>
                <a:gd name="T2" fmla="*/ 135 w 163"/>
                <a:gd name="T3" fmla="*/ 133 h 163"/>
                <a:gd name="T4" fmla="*/ 31 w 163"/>
                <a:gd name="T5" fmla="*/ 135 h 163"/>
                <a:gd name="T6" fmla="*/ 28 w 163"/>
                <a:gd name="T7" fmla="*/ 31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2" y="57"/>
                    <a:pt x="163" y="103"/>
                    <a:pt x="135" y="133"/>
                  </a:cubicBezTo>
                  <a:cubicBezTo>
                    <a:pt x="107" y="162"/>
                    <a:pt x="60" y="163"/>
                    <a:pt x="31" y="135"/>
                  </a:cubicBezTo>
                  <a:cubicBezTo>
                    <a:pt x="1" y="107"/>
                    <a:pt x="0" y="61"/>
                    <a:pt x="28" y="31"/>
                  </a:cubicBezTo>
                  <a:cubicBezTo>
                    <a:pt x="56" y="2"/>
                    <a:pt x="103" y="0"/>
                    <a:pt x="132" y="28"/>
                  </a:cubicBezTo>
                  <a:close/>
                </a:path>
              </a:pathLst>
            </a:custGeom>
            <a:solidFill>
              <a:srgbClr val="8A8FA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4"/>
            <p:cNvSpPr/>
            <p:nvPr userDrawn="1"/>
          </p:nvSpPr>
          <p:spPr bwMode="auto">
            <a:xfrm>
              <a:off x="1913" y="501"/>
              <a:ext cx="109" cy="108"/>
            </a:xfrm>
            <a:custGeom>
              <a:avLst/>
              <a:gdLst>
                <a:gd name="T0" fmla="*/ 61 w 75"/>
                <a:gd name="T1" fmla="*/ 13 h 75"/>
                <a:gd name="T2" fmla="*/ 62 w 75"/>
                <a:gd name="T3" fmla="*/ 61 h 75"/>
                <a:gd name="T4" fmla="*/ 14 w 75"/>
                <a:gd name="T5" fmla="*/ 62 h 75"/>
                <a:gd name="T6" fmla="*/ 13 w 75"/>
                <a:gd name="T7" fmla="*/ 14 h 75"/>
                <a:gd name="T8" fmla="*/ 61 w 75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61" y="13"/>
                  </a:moveTo>
                  <a:cubicBezTo>
                    <a:pt x="74" y="26"/>
                    <a:pt x="75" y="47"/>
                    <a:pt x="62" y="61"/>
                  </a:cubicBezTo>
                  <a:cubicBezTo>
                    <a:pt x="49" y="74"/>
                    <a:pt x="28" y="75"/>
                    <a:pt x="14" y="62"/>
                  </a:cubicBezTo>
                  <a:cubicBezTo>
                    <a:pt x="1" y="49"/>
                    <a:pt x="0" y="28"/>
                    <a:pt x="13" y="14"/>
                  </a:cubicBezTo>
                  <a:cubicBezTo>
                    <a:pt x="26" y="1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F6E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 userDrawn="1"/>
          </p:nvSpPr>
          <p:spPr bwMode="auto">
            <a:xfrm>
              <a:off x="3830" y="2182"/>
              <a:ext cx="107" cy="108"/>
            </a:xfrm>
            <a:custGeom>
              <a:avLst/>
              <a:gdLst>
                <a:gd name="T0" fmla="*/ 60 w 74"/>
                <a:gd name="T1" fmla="*/ 13 h 75"/>
                <a:gd name="T2" fmla="*/ 61 w 74"/>
                <a:gd name="T3" fmla="*/ 61 h 75"/>
                <a:gd name="T4" fmla="*/ 14 w 74"/>
                <a:gd name="T5" fmla="*/ 62 h 75"/>
                <a:gd name="T6" fmla="*/ 12 w 74"/>
                <a:gd name="T7" fmla="*/ 14 h 75"/>
                <a:gd name="T8" fmla="*/ 60 w 74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60" y="13"/>
                  </a:moveTo>
                  <a:cubicBezTo>
                    <a:pt x="73" y="26"/>
                    <a:pt x="74" y="47"/>
                    <a:pt x="61" y="61"/>
                  </a:cubicBezTo>
                  <a:cubicBezTo>
                    <a:pt x="48" y="74"/>
                    <a:pt x="27" y="75"/>
                    <a:pt x="14" y="62"/>
                  </a:cubicBezTo>
                  <a:cubicBezTo>
                    <a:pt x="0" y="49"/>
                    <a:pt x="0" y="28"/>
                    <a:pt x="12" y="14"/>
                  </a:cubicBezTo>
                  <a:cubicBezTo>
                    <a:pt x="25" y="1"/>
                    <a:pt x="47" y="0"/>
                    <a:pt x="60" y="13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6"/>
            <p:cNvSpPr/>
            <p:nvPr userDrawn="1"/>
          </p:nvSpPr>
          <p:spPr bwMode="auto">
            <a:xfrm>
              <a:off x="2390" y="3838"/>
              <a:ext cx="108" cy="107"/>
            </a:xfrm>
            <a:custGeom>
              <a:avLst/>
              <a:gdLst>
                <a:gd name="T0" fmla="*/ 61 w 75"/>
                <a:gd name="T1" fmla="*/ 13 h 74"/>
                <a:gd name="T2" fmla="*/ 62 w 75"/>
                <a:gd name="T3" fmla="*/ 60 h 74"/>
                <a:gd name="T4" fmla="*/ 14 w 75"/>
                <a:gd name="T5" fmla="*/ 61 h 74"/>
                <a:gd name="T6" fmla="*/ 13 w 75"/>
                <a:gd name="T7" fmla="*/ 14 h 74"/>
                <a:gd name="T8" fmla="*/ 61 w 75"/>
                <a:gd name="T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4">
                  <a:moveTo>
                    <a:pt x="61" y="13"/>
                  </a:moveTo>
                  <a:cubicBezTo>
                    <a:pt x="74" y="25"/>
                    <a:pt x="75" y="47"/>
                    <a:pt x="62" y="60"/>
                  </a:cubicBezTo>
                  <a:cubicBezTo>
                    <a:pt x="49" y="74"/>
                    <a:pt x="28" y="74"/>
                    <a:pt x="14" y="61"/>
                  </a:cubicBezTo>
                  <a:cubicBezTo>
                    <a:pt x="1" y="49"/>
                    <a:pt x="0" y="27"/>
                    <a:pt x="13" y="14"/>
                  </a:cubicBezTo>
                  <a:cubicBezTo>
                    <a:pt x="26" y="0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17"/>
            <p:cNvSpPr>
              <a:spLocks noChangeArrowheads="1"/>
            </p:cNvSpPr>
            <p:nvPr userDrawn="1"/>
          </p:nvSpPr>
          <p:spPr bwMode="auto">
            <a:xfrm>
              <a:off x="3144" y="280"/>
              <a:ext cx="1282" cy="1282"/>
            </a:xfrm>
            <a:prstGeom prst="ellipse">
              <a:avLst/>
            </a:prstGeom>
            <a:solidFill>
              <a:srgbClr val="A08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17"/>
            <p:cNvSpPr>
              <a:spLocks noChangeArrowheads="1"/>
            </p:cNvSpPr>
            <p:nvPr userDrawn="1"/>
          </p:nvSpPr>
          <p:spPr bwMode="auto">
            <a:xfrm>
              <a:off x="2150" y="763"/>
              <a:ext cx="1560" cy="1560"/>
            </a:xfrm>
            <a:prstGeom prst="ellipse">
              <a:avLst/>
            </a:prstGeom>
            <a:solidFill>
              <a:srgbClr val="3A4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2110" y="1886"/>
              <a:ext cx="1753" cy="1750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F69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"/>
            <p:cNvSpPr/>
            <p:nvPr/>
          </p:nvSpPr>
          <p:spPr bwMode="auto">
            <a:xfrm>
              <a:off x="2532" y="3218"/>
              <a:ext cx="1219" cy="1221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" name="矩形 10" descr="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"/>
          <p:cNvSpPr/>
          <p:nvPr/>
        </p:nvSpPr>
        <p:spPr>
          <a:xfrm>
            <a:off x="4291965" y="1250950"/>
            <a:ext cx="3593465" cy="26746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Calibri" panose="020F0502020204030204" pitchFamily="34" charset="0"/>
              </a:rPr>
              <a:t>综上三种方法，选择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Calibri" panose="020F0502020204030204" pitchFamily="34" charset="0"/>
              </a:rPr>
              <a:t>Pressure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Calibri" panose="020F0502020204030204" pitchFamily="34" charset="0"/>
              </a:rPr>
              <a:t>Humidity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Calibri" panose="020F0502020204030204" pitchFamily="34" charset="0"/>
              </a:rPr>
              <a:t>Wind_Chill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Calibri" panose="020F0502020204030204" pitchFamily="34" charset="0"/>
              </a:rPr>
              <a:t>Wind_Speed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Calibri" panose="020F0502020204030204" pitchFamily="34" charset="0"/>
              </a:rPr>
              <a:t>Weather_Condition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Calibri" panose="020F0502020204030204" pitchFamily="34" charset="0"/>
              </a:rPr>
              <a:t>作为天气部分的变量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/>
          <p:cNvGrpSpPr>
            <a:grpSpLocks noChangeAspect="1"/>
          </p:cNvGrpSpPr>
          <p:nvPr/>
        </p:nvGrpSpPr>
        <p:grpSpPr bwMode="auto">
          <a:xfrm flipH="1">
            <a:off x="5306325" y="-609441"/>
            <a:ext cx="4755512" cy="6068786"/>
            <a:chOff x="1167" y="280"/>
            <a:chExt cx="3259" cy="4159"/>
          </a:xfrm>
        </p:grpSpPr>
        <p:sp>
          <p:nvSpPr>
            <p:cNvPr id="16" name="Freeform 5"/>
            <p:cNvSpPr/>
            <p:nvPr userDrawn="1"/>
          </p:nvSpPr>
          <p:spPr bwMode="auto">
            <a:xfrm>
              <a:off x="1447" y="1577"/>
              <a:ext cx="1070" cy="1068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"/>
            <p:cNvSpPr/>
            <p:nvPr userDrawn="1"/>
          </p:nvSpPr>
          <p:spPr bwMode="auto">
            <a:xfrm>
              <a:off x="1655" y="2222"/>
              <a:ext cx="1068" cy="1070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"/>
            <p:cNvSpPr/>
            <p:nvPr userDrawn="1"/>
          </p:nvSpPr>
          <p:spPr bwMode="auto">
            <a:xfrm>
              <a:off x="3946" y="1831"/>
              <a:ext cx="272" cy="272"/>
            </a:xfrm>
            <a:custGeom>
              <a:avLst/>
              <a:gdLst>
                <a:gd name="T0" fmla="*/ 153 w 188"/>
                <a:gd name="T1" fmla="*/ 33 h 188"/>
                <a:gd name="T2" fmla="*/ 156 w 188"/>
                <a:gd name="T3" fmla="*/ 153 h 188"/>
                <a:gd name="T4" fmla="*/ 36 w 188"/>
                <a:gd name="T5" fmla="*/ 156 h 188"/>
                <a:gd name="T6" fmla="*/ 33 w 188"/>
                <a:gd name="T7" fmla="*/ 36 h 188"/>
                <a:gd name="T8" fmla="*/ 153 w 188"/>
                <a:gd name="T9" fmla="*/ 3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53" y="33"/>
                  </a:moveTo>
                  <a:cubicBezTo>
                    <a:pt x="187" y="65"/>
                    <a:pt x="188" y="119"/>
                    <a:pt x="156" y="153"/>
                  </a:cubicBezTo>
                  <a:cubicBezTo>
                    <a:pt x="124" y="187"/>
                    <a:pt x="70" y="188"/>
                    <a:pt x="36" y="156"/>
                  </a:cubicBezTo>
                  <a:cubicBezTo>
                    <a:pt x="2" y="123"/>
                    <a:pt x="0" y="70"/>
                    <a:pt x="33" y="36"/>
                  </a:cubicBezTo>
                  <a:cubicBezTo>
                    <a:pt x="65" y="2"/>
                    <a:pt x="119" y="0"/>
                    <a:pt x="153" y="33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"/>
            <p:cNvSpPr/>
            <p:nvPr userDrawn="1"/>
          </p:nvSpPr>
          <p:spPr bwMode="auto">
            <a:xfrm>
              <a:off x="4067" y="2462"/>
              <a:ext cx="97" cy="99"/>
            </a:xfrm>
            <a:custGeom>
              <a:avLst/>
              <a:gdLst>
                <a:gd name="T0" fmla="*/ 55 w 67"/>
                <a:gd name="T1" fmla="*/ 12 h 68"/>
                <a:gd name="T2" fmla="*/ 56 w 67"/>
                <a:gd name="T3" fmla="*/ 55 h 68"/>
                <a:gd name="T4" fmla="*/ 12 w 67"/>
                <a:gd name="T5" fmla="*/ 56 h 68"/>
                <a:gd name="T6" fmla="*/ 11 w 67"/>
                <a:gd name="T7" fmla="*/ 13 h 68"/>
                <a:gd name="T8" fmla="*/ 55 w 67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8">
                  <a:moveTo>
                    <a:pt x="55" y="12"/>
                  </a:moveTo>
                  <a:cubicBezTo>
                    <a:pt x="67" y="23"/>
                    <a:pt x="67" y="43"/>
                    <a:pt x="56" y="55"/>
                  </a:cubicBezTo>
                  <a:cubicBezTo>
                    <a:pt x="44" y="67"/>
                    <a:pt x="25" y="68"/>
                    <a:pt x="12" y="56"/>
                  </a:cubicBezTo>
                  <a:cubicBezTo>
                    <a:pt x="0" y="45"/>
                    <a:pt x="0" y="25"/>
                    <a:pt x="11" y="13"/>
                  </a:cubicBezTo>
                  <a:cubicBezTo>
                    <a:pt x="23" y="1"/>
                    <a:pt x="42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0"/>
            <p:cNvSpPr/>
            <p:nvPr userDrawn="1"/>
          </p:nvSpPr>
          <p:spPr bwMode="auto">
            <a:xfrm>
              <a:off x="1167" y="2310"/>
              <a:ext cx="98" cy="98"/>
            </a:xfrm>
            <a:custGeom>
              <a:avLst/>
              <a:gdLst>
                <a:gd name="T0" fmla="*/ 55 w 68"/>
                <a:gd name="T1" fmla="*/ 11 h 68"/>
                <a:gd name="T2" fmla="*/ 56 w 68"/>
                <a:gd name="T3" fmla="*/ 55 h 68"/>
                <a:gd name="T4" fmla="*/ 13 w 68"/>
                <a:gd name="T5" fmla="*/ 56 h 68"/>
                <a:gd name="T6" fmla="*/ 12 w 68"/>
                <a:gd name="T7" fmla="*/ 12 h 68"/>
                <a:gd name="T8" fmla="*/ 55 w 68"/>
                <a:gd name="T9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1"/>
                  </a:moveTo>
                  <a:cubicBezTo>
                    <a:pt x="67" y="23"/>
                    <a:pt x="68" y="42"/>
                    <a:pt x="56" y="55"/>
                  </a:cubicBezTo>
                  <a:cubicBezTo>
                    <a:pt x="44" y="67"/>
                    <a:pt x="25" y="68"/>
                    <a:pt x="13" y="56"/>
                  </a:cubicBezTo>
                  <a:cubicBezTo>
                    <a:pt x="0" y="44"/>
                    <a:pt x="0" y="25"/>
                    <a:pt x="12" y="12"/>
                  </a:cubicBezTo>
                  <a:cubicBezTo>
                    <a:pt x="23" y="0"/>
                    <a:pt x="43" y="0"/>
                    <a:pt x="55" y="11"/>
                  </a:cubicBezTo>
                  <a:close/>
                </a:path>
              </a:pathLst>
            </a:custGeom>
            <a:noFill/>
            <a:ln w="17463" cap="flat">
              <a:solidFill>
                <a:srgbClr val="A19694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1"/>
            <p:cNvSpPr/>
            <p:nvPr userDrawn="1"/>
          </p:nvSpPr>
          <p:spPr bwMode="auto">
            <a:xfrm>
              <a:off x="4036" y="3548"/>
              <a:ext cx="99" cy="98"/>
            </a:xfrm>
            <a:custGeom>
              <a:avLst/>
              <a:gdLst>
                <a:gd name="T0" fmla="*/ 55 w 68"/>
                <a:gd name="T1" fmla="*/ 12 h 68"/>
                <a:gd name="T2" fmla="*/ 57 w 68"/>
                <a:gd name="T3" fmla="*/ 55 h 68"/>
                <a:gd name="T4" fmla="*/ 13 w 68"/>
                <a:gd name="T5" fmla="*/ 56 h 68"/>
                <a:gd name="T6" fmla="*/ 12 w 68"/>
                <a:gd name="T7" fmla="*/ 13 h 68"/>
                <a:gd name="T8" fmla="*/ 55 w 68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2"/>
                  </a:moveTo>
                  <a:cubicBezTo>
                    <a:pt x="68" y="24"/>
                    <a:pt x="68" y="43"/>
                    <a:pt x="57" y="55"/>
                  </a:cubicBezTo>
                  <a:cubicBezTo>
                    <a:pt x="45" y="68"/>
                    <a:pt x="25" y="68"/>
                    <a:pt x="13" y="56"/>
                  </a:cubicBezTo>
                  <a:cubicBezTo>
                    <a:pt x="1" y="45"/>
                    <a:pt x="0" y="25"/>
                    <a:pt x="12" y="13"/>
                  </a:cubicBezTo>
                  <a:cubicBezTo>
                    <a:pt x="24" y="1"/>
                    <a:pt x="43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2"/>
            <p:cNvSpPr/>
            <p:nvPr userDrawn="1"/>
          </p:nvSpPr>
          <p:spPr bwMode="auto">
            <a:xfrm>
              <a:off x="2171" y="3532"/>
              <a:ext cx="235" cy="236"/>
            </a:xfrm>
            <a:custGeom>
              <a:avLst/>
              <a:gdLst>
                <a:gd name="T0" fmla="*/ 132 w 163"/>
                <a:gd name="T1" fmla="*/ 28 h 163"/>
                <a:gd name="T2" fmla="*/ 134 w 163"/>
                <a:gd name="T3" fmla="*/ 132 h 163"/>
                <a:gd name="T4" fmla="*/ 30 w 163"/>
                <a:gd name="T5" fmla="*/ 135 h 163"/>
                <a:gd name="T6" fmla="*/ 28 w 163"/>
                <a:gd name="T7" fmla="*/ 30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1" y="56"/>
                    <a:pt x="163" y="102"/>
                    <a:pt x="134" y="132"/>
                  </a:cubicBezTo>
                  <a:cubicBezTo>
                    <a:pt x="106" y="162"/>
                    <a:pt x="60" y="163"/>
                    <a:pt x="30" y="135"/>
                  </a:cubicBezTo>
                  <a:cubicBezTo>
                    <a:pt x="1" y="107"/>
                    <a:pt x="0" y="60"/>
                    <a:pt x="28" y="30"/>
                  </a:cubicBezTo>
                  <a:cubicBezTo>
                    <a:pt x="56" y="1"/>
                    <a:pt x="102" y="0"/>
                    <a:pt x="132" y="28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3"/>
            <p:cNvSpPr/>
            <p:nvPr userDrawn="1"/>
          </p:nvSpPr>
          <p:spPr bwMode="auto">
            <a:xfrm>
              <a:off x="3902" y="2939"/>
              <a:ext cx="235" cy="235"/>
            </a:xfrm>
            <a:custGeom>
              <a:avLst/>
              <a:gdLst>
                <a:gd name="T0" fmla="*/ 132 w 163"/>
                <a:gd name="T1" fmla="*/ 28 h 163"/>
                <a:gd name="T2" fmla="*/ 135 w 163"/>
                <a:gd name="T3" fmla="*/ 133 h 163"/>
                <a:gd name="T4" fmla="*/ 31 w 163"/>
                <a:gd name="T5" fmla="*/ 135 h 163"/>
                <a:gd name="T6" fmla="*/ 28 w 163"/>
                <a:gd name="T7" fmla="*/ 31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2" y="57"/>
                    <a:pt x="163" y="103"/>
                    <a:pt x="135" y="133"/>
                  </a:cubicBezTo>
                  <a:cubicBezTo>
                    <a:pt x="107" y="162"/>
                    <a:pt x="60" y="163"/>
                    <a:pt x="31" y="135"/>
                  </a:cubicBezTo>
                  <a:cubicBezTo>
                    <a:pt x="1" y="107"/>
                    <a:pt x="0" y="61"/>
                    <a:pt x="28" y="31"/>
                  </a:cubicBezTo>
                  <a:cubicBezTo>
                    <a:pt x="56" y="2"/>
                    <a:pt x="103" y="0"/>
                    <a:pt x="132" y="28"/>
                  </a:cubicBezTo>
                  <a:close/>
                </a:path>
              </a:pathLst>
            </a:custGeom>
            <a:solidFill>
              <a:srgbClr val="8A8FA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4"/>
            <p:cNvSpPr/>
            <p:nvPr userDrawn="1"/>
          </p:nvSpPr>
          <p:spPr bwMode="auto">
            <a:xfrm>
              <a:off x="1913" y="501"/>
              <a:ext cx="109" cy="108"/>
            </a:xfrm>
            <a:custGeom>
              <a:avLst/>
              <a:gdLst>
                <a:gd name="T0" fmla="*/ 61 w 75"/>
                <a:gd name="T1" fmla="*/ 13 h 75"/>
                <a:gd name="T2" fmla="*/ 62 w 75"/>
                <a:gd name="T3" fmla="*/ 61 h 75"/>
                <a:gd name="T4" fmla="*/ 14 w 75"/>
                <a:gd name="T5" fmla="*/ 62 h 75"/>
                <a:gd name="T6" fmla="*/ 13 w 75"/>
                <a:gd name="T7" fmla="*/ 14 h 75"/>
                <a:gd name="T8" fmla="*/ 61 w 75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61" y="13"/>
                  </a:moveTo>
                  <a:cubicBezTo>
                    <a:pt x="74" y="26"/>
                    <a:pt x="75" y="47"/>
                    <a:pt x="62" y="61"/>
                  </a:cubicBezTo>
                  <a:cubicBezTo>
                    <a:pt x="49" y="74"/>
                    <a:pt x="28" y="75"/>
                    <a:pt x="14" y="62"/>
                  </a:cubicBezTo>
                  <a:cubicBezTo>
                    <a:pt x="1" y="49"/>
                    <a:pt x="0" y="28"/>
                    <a:pt x="13" y="14"/>
                  </a:cubicBezTo>
                  <a:cubicBezTo>
                    <a:pt x="26" y="1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F6E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 userDrawn="1"/>
          </p:nvSpPr>
          <p:spPr bwMode="auto">
            <a:xfrm>
              <a:off x="3830" y="2182"/>
              <a:ext cx="107" cy="108"/>
            </a:xfrm>
            <a:custGeom>
              <a:avLst/>
              <a:gdLst>
                <a:gd name="T0" fmla="*/ 60 w 74"/>
                <a:gd name="T1" fmla="*/ 13 h 75"/>
                <a:gd name="T2" fmla="*/ 61 w 74"/>
                <a:gd name="T3" fmla="*/ 61 h 75"/>
                <a:gd name="T4" fmla="*/ 14 w 74"/>
                <a:gd name="T5" fmla="*/ 62 h 75"/>
                <a:gd name="T6" fmla="*/ 12 w 74"/>
                <a:gd name="T7" fmla="*/ 14 h 75"/>
                <a:gd name="T8" fmla="*/ 60 w 74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60" y="13"/>
                  </a:moveTo>
                  <a:cubicBezTo>
                    <a:pt x="73" y="26"/>
                    <a:pt x="74" y="47"/>
                    <a:pt x="61" y="61"/>
                  </a:cubicBezTo>
                  <a:cubicBezTo>
                    <a:pt x="48" y="74"/>
                    <a:pt x="27" y="75"/>
                    <a:pt x="14" y="62"/>
                  </a:cubicBezTo>
                  <a:cubicBezTo>
                    <a:pt x="0" y="49"/>
                    <a:pt x="0" y="28"/>
                    <a:pt x="12" y="14"/>
                  </a:cubicBezTo>
                  <a:cubicBezTo>
                    <a:pt x="25" y="1"/>
                    <a:pt x="47" y="0"/>
                    <a:pt x="60" y="13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6"/>
            <p:cNvSpPr/>
            <p:nvPr userDrawn="1"/>
          </p:nvSpPr>
          <p:spPr bwMode="auto">
            <a:xfrm>
              <a:off x="2390" y="3838"/>
              <a:ext cx="108" cy="107"/>
            </a:xfrm>
            <a:custGeom>
              <a:avLst/>
              <a:gdLst>
                <a:gd name="T0" fmla="*/ 61 w 75"/>
                <a:gd name="T1" fmla="*/ 13 h 74"/>
                <a:gd name="T2" fmla="*/ 62 w 75"/>
                <a:gd name="T3" fmla="*/ 60 h 74"/>
                <a:gd name="T4" fmla="*/ 14 w 75"/>
                <a:gd name="T5" fmla="*/ 61 h 74"/>
                <a:gd name="T6" fmla="*/ 13 w 75"/>
                <a:gd name="T7" fmla="*/ 14 h 74"/>
                <a:gd name="T8" fmla="*/ 61 w 75"/>
                <a:gd name="T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4">
                  <a:moveTo>
                    <a:pt x="61" y="13"/>
                  </a:moveTo>
                  <a:cubicBezTo>
                    <a:pt x="74" y="25"/>
                    <a:pt x="75" y="47"/>
                    <a:pt x="62" y="60"/>
                  </a:cubicBezTo>
                  <a:cubicBezTo>
                    <a:pt x="49" y="74"/>
                    <a:pt x="28" y="74"/>
                    <a:pt x="14" y="61"/>
                  </a:cubicBezTo>
                  <a:cubicBezTo>
                    <a:pt x="1" y="49"/>
                    <a:pt x="0" y="27"/>
                    <a:pt x="13" y="14"/>
                  </a:cubicBezTo>
                  <a:cubicBezTo>
                    <a:pt x="26" y="0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17"/>
            <p:cNvSpPr>
              <a:spLocks noChangeArrowheads="1"/>
            </p:cNvSpPr>
            <p:nvPr userDrawn="1"/>
          </p:nvSpPr>
          <p:spPr bwMode="auto">
            <a:xfrm>
              <a:off x="3144" y="280"/>
              <a:ext cx="1282" cy="1282"/>
            </a:xfrm>
            <a:prstGeom prst="ellipse">
              <a:avLst/>
            </a:prstGeom>
            <a:solidFill>
              <a:srgbClr val="A08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17"/>
            <p:cNvSpPr>
              <a:spLocks noChangeArrowheads="1"/>
            </p:cNvSpPr>
            <p:nvPr userDrawn="1"/>
          </p:nvSpPr>
          <p:spPr bwMode="auto">
            <a:xfrm>
              <a:off x="2150" y="763"/>
              <a:ext cx="1560" cy="1560"/>
            </a:xfrm>
            <a:prstGeom prst="ellipse">
              <a:avLst/>
            </a:prstGeom>
            <a:solidFill>
              <a:srgbClr val="3A4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2110" y="1886"/>
              <a:ext cx="1753" cy="1750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F69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"/>
            <p:cNvSpPr/>
            <p:nvPr/>
          </p:nvSpPr>
          <p:spPr bwMode="auto">
            <a:xfrm>
              <a:off x="2532" y="3218"/>
              <a:ext cx="1219" cy="1221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122575" y="216594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solidFill>
                  <a:srgbClr val="3A4058"/>
                </a:solidFill>
                <a:latin typeface="微软雅黑" panose="020B0503020204020204" charset="-122"/>
                <a:ea typeface="微软雅黑 Light" panose="020B0502040204020203" charset="-122"/>
              </a:rPr>
              <a:t>初步建模探索</a:t>
            </a:r>
            <a:endParaRPr lang="zh-CN" altLang="en-US" sz="4000" dirty="0">
              <a:solidFill>
                <a:srgbClr val="3A40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0088480"/>
      </p:ext>
    </p:extLst>
  </p:cSld>
  <p:clrMapOvr>
    <a:masterClrMapping/>
  </p:clrMapOvr>
  <p:transition spd="slow" advTm="2000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49FB51F-709A-473C-8835-33F6B96A0B9D}"/>
              </a:ext>
            </a:extLst>
          </p:cNvPr>
          <p:cNvSpPr/>
          <p:nvPr/>
        </p:nvSpPr>
        <p:spPr>
          <a:xfrm>
            <a:off x="723434" y="223570"/>
            <a:ext cx="1197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A4058"/>
                </a:solidFill>
                <a:latin typeface="+mj-ea"/>
                <a:ea typeface="+mj-ea"/>
              </a:rPr>
              <a:t>1.KNN</a:t>
            </a:r>
            <a:endParaRPr lang="zh-CN" altLang="en-US" sz="2400" b="1" dirty="0">
              <a:solidFill>
                <a:srgbClr val="3A4058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5837E4-31BD-4579-AF09-21855B3409C4}"/>
              </a:ext>
            </a:extLst>
          </p:cNvPr>
          <p:cNvSpPr/>
          <p:nvPr/>
        </p:nvSpPr>
        <p:spPr>
          <a:xfrm>
            <a:off x="606288" y="88627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>
                <a:solidFill>
                  <a:srgbClr val="333333"/>
                </a:solidFill>
                <a:latin typeface="Helvetica Neue"/>
              </a:rPr>
              <a:t>Accuracy : 0.4038</a:t>
            </a:r>
            <a:endParaRPr lang="zh-CN" alt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C7D8C8-EF6C-41C2-AAA9-689C2FCD4D6E}"/>
              </a:ext>
            </a:extLst>
          </p:cNvPr>
          <p:cNvSpPr/>
          <p:nvPr/>
        </p:nvSpPr>
        <p:spPr>
          <a:xfrm>
            <a:off x="606288" y="1456647"/>
            <a:ext cx="82395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solidFill>
                  <a:srgbClr val="333333"/>
                </a:solidFill>
                <a:latin typeface="Helvetica Neue"/>
              </a:rPr>
              <a:t>##                      			Class: 1 Class: 2 Class: 3 Class: 4</a:t>
            </a:r>
          </a:p>
          <a:p>
            <a:r>
              <a:rPr lang="en-GB" altLang="zh-CN" dirty="0">
                <a:solidFill>
                  <a:srgbClr val="333333"/>
                </a:solidFill>
                <a:latin typeface="Helvetica Neue"/>
              </a:rPr>
              <a:t>## Sensitivity          	    0.486756   0.4116  0.41413  0.22468</a:t>
            </a:r>
          </a:p>
          <a:p>
            <a:r>
              <a:rPr lang="en-GB" altLang="zh-CN" dirty="0">
                <a:solidFill>
                  <a:srgbClr val="333333"/>
                </a:solidFill>
                <a:latin typeface="Helvetica Neue"/>
              </a:rPr>
              <a:t>## Specificity          	    0.791129   0.7573  0.75015  0.86749</a:t>
            </a:r>
          </a:p>
          <a:p>
            <a:r>
              <a:rPr lang="en-GB" altLang="zh-CN" dirty="0">
                <a:solidFill>
                  <a:srgbClr val="333333"/>
                </a:solidFill>
                <a:highlight>
                  <a:srgbClr val="FFFF00"/>
                </a:highlight>
                <a:latin typeface="Helvetica Neue"/>
              </a:rPr>
              <a:t>## Balanced Accuracy     0.638943   0.5844  0.58214  0.54609</a:t>
            </a:r>
            <a:endParaRPr lang="zh-CN" altLang="en-US" dirty="0">
              <a:solidFill>
                <a:srgbClr val="333333"/>
              </a:solidFill>
              <a:highlight>
                <a:srgbClr val="FFFF00"/>
              </a:highlight>
              <a:latin typeface="Helvetica Neue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1854D1-0867-48B2-AB4B-6C6EB98DE33B}"/>
              </a:ext>
            </a:extLst>
          </p:cNvPr>
          <p:cNvSpPr/>
          <p:nvPr/>
        </p:nvSpPr>
        <p:spPr>
          <a:xfrm>
            <a:off x="606288" y="285801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AUC = 0.6554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B3893D-F14A-40C7-B0DE-A3E4E08833B6}"/>
              </a:ext>
            </a:extLst>
          </p:cNvPr>
          <p:cNvSpPr/>
          <p:nvPr/>
        </p:nvSpPr>
        <p:spPr>
          <a:xfrm>
            <a:off x="606288" y="3358814"/>
            <a:ext cx="7543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/>
              <a:t>##   accuracy </a:t>
            </a:r>
            <a:r>
              <a:rPr lang="en-GB" altLang="zh-CN" dirty="0" err="1"/>
              <a:t>balanced_accuracy</a:t>
            </a:r>
            <a:r>
              <a:rPr lang="en-GB" altLang="zh-CN" dirty="0"/>
              <a:t> </a:t>
            </a:r>
            <a:r>
              <a:rPr lang="en-GB" altLang="zh-CN" dirty="0" err="1"/>
              <a:t>balanced_correctly_predicted</a:t>
            </a:r>
            <a:endParaRPr lang="en-GB" altLang="zh-CN" dirty="0"/>
          </a:p>
          <a:p>
            <a:r>
              <a:rPr lang="en-GB" altLang="zh-CN" dirty="0"/>
              <a:t>## 1 40.37691          38.42829                      27.9061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F5EBA02-D28C-48CF-95E8-D28C35E9BA79}"/>
              </a:ext>
            </a:extLst>
          </p:cNvPr>
          <p:cNvSpPr txBox="1"/>
          <p:nvPr/>
        </p:nvSpPr>
        <p:spPr>
          <a:xfrm>
            <a:off x="606288" y="4247286"/>
            <a:ext cx="813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虽然整体准确率很低，但是每一类的</a:t>
            </a:r>
            <a:r>
              <a:rPr lang="en-GB" altLang="zh-CN" dirty="0"/>
              <a:t>Sensitivity</a:t>
            </a:r>
            <a:r>
              <a:rPr lang="zh-CN" altLang="en-GB" dirty="0"/>
              <a:t>， </a:t>
            </a:r>
            <a:r>
              <a:rPr lang="en-GB" altLang="zh-CN" dirty="0"/>
              <a:t>Specificity</a:t>
            </a:r>
            <a:r>
              <a:rPr lang="zh-CN" altLang="en-US" dirty="0"/>
              <a:t>，</a:t>
            </a:r>
            <a:r>
              <a:rPr lang="en-US" altLang="zh-CN" dirty="0"/>
              <a:t>Balanced Accuracy</a:t>
            </a:r>
            <a:r>
              <a:rPr lang="zh-CN" altLang="en-US" dirty="0"/>
              <a:t>较前两个模型提高不少。</a:t>
            </a:r>
          </a:p>
        </p:txBody>
      </p:sp>
    </p:spTree>
    <p:extLst>
      <p:ext uri="{BB962C8B-B14F-4D97-AF65-F5344CB8AC3E}">
        <p14:creationId xmlns:p14="http://schemas.microsoft.com/office/powerpoint/2010/main" val="153823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:random/>
      </p:transition>
    </mc:Choice>
    <mc:Fallback xmlns="">
      <p:transition spd="slow" advTm="200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AB33908-60E3-45A7-BDF9-EFD1DD9B0BDD}"/>
              </a:ext>
            </a:extLst>
          </p:cNvPr>
          <p:cNvSpPr/>
          <p:nvPr/>
        </p:nvSpPr>
        <p:spPr>
          <a:xfrm>
            <a:off x="723434" y="193753"/>
            <a:ext cx="6842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400" b="1" dirty="0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2.PMR - Penalized Multinomial Regression:</a:t>
            </a:r>
            <a:endParaRPr lang="zh-CN" altLang="en-US" sz="2400" b="1" dirty="0">
              <a:solidFill>
                <a:srgbClr val="3A4058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681BDA-70F2-4A52-8819-C8D7FD78D82B}"/>
              </a:ext>
            </a:extLst>
          </p:cNvPr>
          <p:cNvSpPr/>
          <p:nvPr/>
        </p:nvSpPr>
        <p:spPr>
          <a:xfrm>
            <a:off x="505834" y="1211501"/>
            <a:ext cx="81323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solidFill>
                  <a:srgbClr val="333333"/>
                </a:solidFill>
                <a:latin typeface="Helvetica Neue"/>
              </a:rPr>
              <a:t>Accuracy : 0.8897 </a:t>
            </a:r>
          </a:p>
          <a:p>
            <a:endParaRPr lang="en-GB" altLang="zh-CN" dirty="0">
              <a:solidFill>
                <a:srgbClr val="333333"/>
              </a:solidFill>
              <a:latin typeface="Helvetica Neue"/>
            </a:endParaRPr>
          </a:p>
          <a:p>
            <a:r>
              <a:rPr lang="en-GB" altLang="zh-CN" dirty="0">
                <a:solidFill>
                  <a:srgbClr val="333333"/>
                </a:solidFill>
                <a:latin typeface="Helvetica Neue"/>
              </a:rPr>
              <a:t>##                         	 	</a:t>
            </a:r>
            <a:r>
              <a:rPr lang="en-GB" altLang="zh-CN" b="1" dirty="0">
                <a:solidFill>
                  <a:srgbClr val="333333"/>
                </a:solidFill>
                <a:latin typeface="Helvetica Neue"/>
              </a:rPr>
              <a:t>Class: 1        Class: 2  Class: 3    Class: 4</a:t>
            </a:r>
          </a:p>
          <a:p>
            <a:r>
              <a:rPr lang="en-GB" altLang="zh-CN" dirty="0">
                <a:solidFill>
                  <a:srgbClr val="333333"/>
                </a:solidFill>
                <a:latin typeface="Helvetica Neue"/>
              </a:rPr>
              <a:t>## Sensitivity          		0.000000000 0.999239 0.0023657 0.000000000</a:t>
            </a:r>
          </a:p>
          <a:p>
            <a:r>
              <a:rPr lang="en-GB" altLang="zh-CN" dirty="0">
                <a:solidFill>
                  <a:srgbClr val="333333"/>
                </a:solidFill>
                <a:latin typeface="Helvetica Neue"/>
              </a:rPr>
              <a:t>## Specificity          		0.999997635 0.001441 0.9992589 0.999996315</a:t>
            </a:r>
          </a:p>
          <a:p>
            <a:r>
              <a:rPr lang="en-GB" altLang="zh-CN" dirty="0">
                <a:solidFill>
                  <a:srgbClr val="333333"/>
                </a:solidFill>
                <a:highlight>
                  <a:srgbClr val="FFFF00"/>
                </a:highlight>
                <a:latin typeface="Helvetica Neue"/>
              </a:rPr>
              <a:t>## Balanced Accuracy       0.499998817 0.500340 0.5008123 0.499998157</a:t>
            </a:r>
          </a:p>
          <a:p>
            <a:endParaRPr lang="en-GB" altLang="zh-CN" dirty="0">
              <a:solidFill>
                <a:srgbClr val="333333"/>
              </a:solidFill>
              <a:highlight>
                <a:srgbClr val="FFFF00"/>
              </a:highlight>
              <a:latin typeface="Helvetica Neue"/>
            </a:endParaRPr>
          </a:p>
          <a:p>
            <a:r>
              <a:rPr lang="en-GB" altLang="zh-CN" dirty="0">
                <a:solidFill>
                  <a:srgbClr val="333333"/>
                </a:solidFill>
                <a:latin typeface="Helvetica Neue"/>
              </a:rPr>
              <a:t>AUC=0.6607</a:t>
            </a:r>
            <a:endParaRPr lang="zh-CN" altLang="en-US" dirty="0">
              <a:solidFill>
                <a:srgbClr val="333333"/>
              </a:solidFill>
              <a:highlight>
                <a:srgbClr val="FFFF00"/>
              </a:highlight>
              <a:latin typeface="Helvetica Neue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5846D5-583D-4F03-A037-17FAF777D7B4}"/>
              </a:ext>
            </a:extLst>
          </p:cNvPr>
          <p:cNvSpPr/>
          <p:nvPr/>
        </p:nvSpPr>
        <p:spPr>
          <a:xfrm>
            <a:off x="505834" y="842169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建模时进行了</a:t>
            </a:r>
            <a:r>
              <a:rPr lang="en-US" altLang="zh-CN" dirty="0"/>
              <a:t>3</a:t>
            </a:r>
            <a:r>
              <a:rPr lang="zh-CN" altLang="en-US" dirty="0"/>
              <a:t>重交叉验证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9AF527C-83AE-4D8A-8141-107C28F3CC93}"/>
              </a:ext>
            </a:extLst>
          </p:cNvPr>
          <p:cNvSpPr/>
          <p:nvPr/>
        </p:nvSpPr>
        <p:spPr>
          <a:xfrm>
            <a:off x="505834" y="3565991"/>
            <a:ext cx="8132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/>
              <a:t>##   accuracy </a:t>
            </a:r>
            <a:r>
              <a:rPr lang="en-GB" altLang="zh-CN" dirty="0" err="1"/>
              <a:t>balanced_accuracy</a:t>
            </a:r>
            <a:r>
              <a:rPr lang="en-GB" altLang="zh-CN" dirty="0"/>
              <a:t> </a:t>
            </a:r>
            <a:r>
              <a:rPr lang="en-GB" altLang="zh-CN" dirty="0" err="1"/>
              <a:t>balanced_correctly_predicted</a:t>
            </a:r>
            <a:endParaRPr lang="en-GB" altLang="zh-CN" dirty="0"/>
          </a:p>
          <a:p>
            <a:r>
              <a:rPr lang="en-GB" altLang="zh-CN" dirty="0"/>
              <a:t>## 1  88.9704          25.04013                     26.14215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371217-D421-4DAE-8DE0-4DA69A0821C9}"/>
              </a:ext>
            </a:extLst>
          </p:cNvPr>
          <p:cNvSpPr txBox="1"/>
          <p:nvPr/>
        </p:nvSpPr>
        <p:spPr>
          <a:xfrm>
            <a:off x="505834" y="4472609"/>
            <a:ext cx="685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PMR</a:t>
            </a:r>
            <a:r>
              <a:rPr lang="zh-CN" altLang="en-US" dirty="0"/>
              <a:t>模型各类的各类</a:t>
            </a:r>
            <a:r>
              <a:rPr lang="en-GB" altLang="zh-CN" dirty="0">
                <a:solidFill>
                  <a:srgbClr val="333333"/>
                </a:solidFill>
                <a:latin typeface="Helvetica Neue"/>
              </a:rPr>
              <a:t>Sensitivity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，</a:t>
            </a:r>
            <a:r>
              <a:rPr lang="en-GB" altLang="zh-CN" dirty="0">
                <a:solidFill>
                  <a:srgbClr val="333333"/>
                </a:solidFill>
                <a:latin typeface="Helvetica Neue"/>
              </a:rPr>
              <a:t> Specificity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，</a:t>
            </a:r>
            <a:r>
              <a:rPr lang="en-GB" altLang="zh-CN" dirty="0">
                <a:solidFill>
                  <a:srgbClr val="333333"/>
                </a:solidFill>
                <a:latin typeface="Helvetica Neue"/>
              </a:rPr>
              <a:t>Balanced Accuracy 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较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MLR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显著改善。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454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:random/>
      </p:transition>
    </mc:Choice>
    <mc:Fallback xmlns="">
      <p:transition spd="slow" advTm="200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965DC23-61E1-457A-9F96-9A232806554F}"/>
              </a:ext>
            </a:extLst>
          </p:cNvPr>
          <p:cNvSpPr/>
          <p:nvPr/>
        </p:nvSpPr>
        <p:spPr>
          <a:xfrm>
            <a:off x="723434" y="193753"/>
            <a:ext cx="6532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400" b="1" dirty="0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3.MLR - Multinomial Logistic Regression:</a:t>
            </a:r>
            <a:endParaRPr lang="zh-CN" altLang="en-US" sz="2400" b="1" dirty="0">
              <a:solidFill>
                <a:srgbClr val="3A4058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808510-B823-4861-A6D6-6190F99E6968}"/>
              </a:ext>
            </a:extLst>
          </p:cNvPr>
          <p:cNvSpPr/>
          <p:nvPr/>
        </p:nvSpPr>
        <p:spPr>
          <a:xfrm>
            <a:off x="266068" y="1265804"/>
            <a:ext cx="83301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solidFill>
                  <a:srgbClr val="333333"/>
                </a:solidFill>
                <a:latin typeface="Helvetica Neue"/>
              </a:rPr>
              <a:t>A</a:t>
            </a:r>
            <a:r>
              <a:rPr lang="en-US" altLang="zh-CN" dirty="0" err="1">
                <a:solidFill>
                  <a:srgbClr val="333333"/>
                </a:solidFill>
                <a:latin typeface="Helvetica Neue"/>
              </a:rPr>
              <a:t>ccuarcy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=0.8897</a:t>
            </a:r>
          </a:p>
          <a:p>
            <a:endParaRPr lang="en-US" altLang="zh-CN" dirty="0">
              <a:solidFill>
                <a:srgbClr val="333333"/>
              </a:solidFill>
              <a:latin typeface="Helvetica Neue"/>
            </a:endParaRPr>
          </a:p>
          <a:p>
            <a:r>
              <a:rPr lang="en-GB" altLang="zh-CN" dirty="0">
                <a:solidFill>
                  <a:srgbClr val="333333"/>
                </a:solidFill>
                <a:latin typeface="Helvetica Neue"/>
              </a:rPr>
              <a:t>##                      	    		</a:t>
            </a:r>
            <a:r>
              <a:rPr lang="en-GB" altLang="zh-CN" b="1" dirty="0">
                <a:solidFill>
                  <a:srgbClr val="333333"/>
                </a:solidFill>
                <a:latin typeface="Helvetica Neue"/>
              </a:rPr>
              <a:t>Class: 1    Class: 2    Class: 3    Class: 4</a:t>
            </a:r>
          </a:p>
          <a:p>
            <a:r>
              <a:rPr lang="en-GB" altLang="zh-CN" dirty="0">
                <a:solidFill>
                  <a:srgbClr val="333333"/>
                </a:solidFill>
                <a:latin typeface="Helvetica Neue"/>
              </a:rPr>
              <a:t>## Sensitivity          		0.000000 0.999176 0.0026668 0.000e+00</a:t>
            </a:r>
          </a:p>
          <a:p>
            <a:r>
              <a:rPr lang="en-GB" altLang="zh-CN" dirty="0">
                <a:solidFill>
                  <a:srgbClr val="333333"/>
                </a:solidFill>
                <a:latin typeface="Helvetica Neue"/>
              </a:rPr>
              <a:t>## Specificity          		1.000000 0.001623 0.9991957 1.000e+00</a:t>
            </a:r>
            <a:endParaRPr lang="en-US" altLang="zh-CN" dirty="0">
              <a:solidFill>
                <a:srgbClr val="333333"/>
              </a:solidFill>
              <a:latin typeface="Helvetica Neue"/>
            </a:endParaRPr>
          </a:p>
          <a:p>
            <a:r>
              <a:rPr lang="en-US" altLang="zh-CN" dirty="0">
                <a:solidFill>
                  <a:srgbClr val="333333"/>
                </a:solidFill>
                <a:highlight>
                  <a:srgbClr val="FFFF00"/>
                </a:highlight>
                <a:latin typeface="Helvetica Neue"/>
              </a:rPr>
              <a:t>## Balanced Accuracy        0.500000 0.500399 0.5009313 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latin typeface="Helvetica Neue"/>
              </a:rPr>
              <a:t>5.000e-01</a:t>
            </a:r>
          </a:p>
          <a:p>
            <a:endParaRPr lang="en-GB" altLang="zh-CN" dirty="0">
              <a:solidFill>
                <a:srgbClr val="333333"/>
              </a:solidFill>
              <a:latin typeface="Helvetica Neue"/>
            </a:endParaRPr>
          </a:p>
          <a:p>
            <a:r>
              <a:rPr lang="en-GB" altLang="zh-CN" dirty="0">
                <a:solidFill>
                  <a:srgbClr val="333333"/>
                </a:solidFill>
                <a:latin typeface="Helvetica Neue"/>
              </a:rPr>
              <a:t>AUC=0.6768</a:t>
            </a:r>
          </a:p>
          <a:p>
            <a:endParaRPr lang="en-GB" altLang="zh-CN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EDF8958-6B82-45EE-B697-4777D93F6A82}"/>
              </a:ext>
            </a:extLst>
          </p:cNvPr>
          <p:cNvSpPr/>
          <p:nvPr/>
        </p:nvSpPr>
        <p:spPr>
          <a:xfrm>
            <a:off x="211694" y="4558725"/>
            <a:ext cx="87206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由于数据的不平衡性显著，所以整体</a:t>
            </a:r>
            <a:r>
              <a:rPr lang="en-GB" altLang="zh-CN" sz="1600" dirty="0" err="1">
                <a:solidFill>
                  <a:srgbClr val="333333"/>
                </a:solidFill>
                <a:latin typeface="Helvetica Neue"/>
              </a:rPr>
              <a:t>balanced_accuracy</a:t>
            </a: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不高，</a:t>
            </a:r>
            <a:r>
              <a:rPr lang="en-US" altLang="zh-CN" sz="1600" dirty="0">
                <a:solidFill>
                  <a:srgbClr val="333333"/>
                </a:solidFill>
                <a:latin typeface="Helvetica Neue"/>
              </a:rPr>
              <a:t>1</a:t>
            </a: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，</a:t>
            </a:r>
            <a:r>
              <a:rPr lang="en-US" altLang="zh-CN" sz="1600" dirty="0">
                <a:solidFill>
                  <a:srgbClr val="333333"/>
                </a:solidFill>
                <a:latin typeface="Helvetica Neue"/>
              </a:rPr>
              <a:t>3</a:t>
            </a: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，</a:t>
            </a:r>
            <a:r>
              <a:rPr lang="en-US" altLang="zh-CN" sz="1600" dirty="0">
                <a:solidFill>
                  <a:srgbClr val="333333"/>
                </a:solidFill>
                <a:latin typeface="Helvetica Neue"/>
              </a:rPr>
              <a:t>4</a:t>
            </a: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类别的</a:t>
            </a:r>
            <a:r>
              <a:rPr lang="en-GB" altLang="zh-CN" sz="1600" dirty="0">
                <a:solidFill>
                  <a:srgbClr val="333333"/>
                </a:solidFill>
                <a:latin typeface="Helvetica Neue"/>
              </a:rPr>
              <a:t>Sensitivity</a:t>
            </a: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，</a:t>
            </a:r>
            <a:r>
              <a:rPr lang="en-GB" altLang="zh-CN" sz="1600" dirty="0">
                <a:solidFill>
                  <a:srgbClr val="333333"/>
                </a:solidFill>
                <a:latin typeface="Helvetica Neue"/>
              </a:rPr>
              <a:t> Specificity</a:t>
            </a: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很低。</a:t>
            </a:r>
            <a:endParaRPr lang="zh-CN" altLang="en-US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065F52D-9109-40BE-87FA-2BAF722D7CA0}"/>
              </a:ext>
            </a:extLst>
          </p:cNvPr>
          <p:cNvSpPr/>
          <p:nvPr/>
        </p:nvSpPr>
        <p:spPr>
          <a:xfrm>
            <a:off x="266068" y="3721763"/>
            <a:ext cx="7136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/>
              <a:t>##   accuracy </a:t>
            </a:r>
            <a:r>
              <a:rPr lang="en-GB" altLang="zh-CN" dirty="0" err="1"/>
              <a:t>balanced_accuracy</a:t>
            </a:r>
            <a:r>
              <a:rPr lang="en-GB" altLang="zh-CN" dirty="0"/>
              <a:t> </a:t>
            </a:r>
            <a:r>
              <a:rPr lang="en-GB" altLang="zh-CN" dirty="0" err="1"/>
              <a:t>balanced_correctly_predicted</a:t>
            </a:r>
            <a:endParaRPr lang="en-GB" altLang="zh-CN" dirty="0"/>
          </a:p>
          <a:p>
            <a:r>
              <a:rPr lang="en-GB" altLang="zh-CN" dirty="0"/>
              <a:t>## 1  88.9861          25.01122                     24.82068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EAA63C-D970-45B0-B7BE-47CE9144F867}"/>
              </a:ext>
            </a:extLst>
          </p:cNvPr>
          <p:cNvSpPr/>
          <p:nvPr/>
        </p:nvSpPr>
        <p:spPr>
          <a:xfrm>
            <a:off x="321316" y="758212"/>
            <a:ext cx="85013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i="1" u="sng" dirty="0"/>
              <a:t>由于数据不平衡，所以评估模型时应该更多关注每一类的</a:t>
            </a:r>
            <a:r>
              <a:rPr lang="en-US" altLang="zh-CN" sz="1400" i="1" u="sng" dirty="0">
                <a:solidFill>
                  <a:srgbClr val="333333"/>
                </a:solidFill>
                <a:highlight>
                  <a:srgbClr val="FFFF00"/>
                </a:highlight>
                <a:latin typeface="Helvetica Neue"/>
              </a:rPr>
              <a:t>Balanced Accuracy</a:t>
            </a:r>
            <a:r>
              <a:rPr lang="zh-CN" altLang="en-US" sz="1400" i="1" u="sng" dirty="0">
                <a:solidFill>
                  <a:srgbClr val="333333"/>
                </a:solidFill>
                <a:highlight>
                  <a:srgbClr val="FFFF00"/>
                </a:highlight>
                <a:latin typeface="Helvetica Neue"/>
              </a:rPr>
              <a:t>（高亮部分）等指标</a:t>
            </a:r>
            <a:endParaRPr lang="zh-CN" altLang="en-US" sz="1400" i="1" u="sng" dirty="0"/>
          </a:p>
        </p:txBody>
      </p:sp>
    </p:spTree>
    <p:extLst>
      <p:ext uri="{BB962C8B-B14F-4D97-AF65-F5344CB8AC3E}">
        <p14:creationId xmlns:p14="http://schemas.microsoft.com/office/powerpoint/2010/main" val="14206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:random/>
      </p:transition>
    </mc:Choice>
    <mc:Fallback xmlns="">
      <p:transition spd="slow" advTm="200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49FB51F-709A-473C-8835-33F6B96A0B9D}"/>
              </a:ext>
            </a:extLst>
          </p:cNvPr>
          <p:cNvSpPr/>
          <p:nvPr/>
        </p:nvSpPr>
        <p:spPr>
          <a:xfrm>
            <a:off x="723434" y="223570"/>
            <a:ext cx="5871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3A4058"/>
                </a:solidFill>
                <a:latin typeface="+mj-ea"/>
                <a:ea typeface="+mj-ea"/>
              </a:rPr>
              <a:t>4.LDA - Linear Discriminant Analysis:</a:t>
            </a:r>
            <a:endParaRPr lang="zh-CN" altLang="en-US" sz="2400" b="1" dirty="0">
              <a:solidFill>
                <a:srgbClr val="3A4058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5837E4-31BD-4579-AF09-21855B3409C4}"/>
              </a:ext>
            </a:extLst>
          </p:cNvPr>
          <p:cNvSpPr/>
          <p:nvPr/>
        </p:nvSpPr>
        <p:spPr>
          <a:xfrm>
            <a:off x="606288" y="88627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>
                <a:solidFill>
                  <a:srgbClr val="333333"/>
                </a:solidFill>
                <a:latin typeface="Helvetica Neue"/>
              </a:rPr>
              <a:t>Accuracy : 0.8896</a:t>
            </a:r>
            <a:endParaRPr lang="zh-CN" alt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C7D8C8-EF6C-41C2-AAA9-689C2FCD4D6E}"/>
              </a:ext>
            </a:extLst>
          </p:cNvPr>
          <p:cNvSpPr/>
          <p:nvPr/>
        </p:nvSpPr>
        <p:spPr>
          <a:xfrm>
            <a:off x="606288" y="1456647"/>
            <a:ext cx="82395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solidFill>
                  <a:srgbClr val="333333"/>
                </a:solidFill>
                <a:latin typeface="Helvetica Neue"/>
              </a:rPr>
              <a:t>##                      			Class: 1   Class: 2    Class: 3      Class: 4</a:t>
            </a:r>
          </a:p>
          <a:p>
            <a:r>
              <a:rPr lang="en-GB" altLang="zh-CN" dirty="0">
                <a:solidFill>
                  <a:srgbClr val="333333"/>
                </a:solidFill>
                <a:latin typeface="Helvetica Neue"/>
              </a:rPr>
              <a:t>## Sensitivity          	    0.00000000 0.999079 0.0033335  0.00000</a:t>
            </a:r>
          </a:p>
          <a:p>
            <a:r>
              <a:rPr lang="en-GB" altLang="zh-CN" dirty="0">
                <a:solidFill>
                  <a:srgbClr val="333333"/>
                </a:solidFill>
                <a:latin typeface="Helvetica Neue"/>
              </a:rPr>
              <a:t>## Specificity          	    0.99998699 0.002125 0.9990917  1.00000</a:t>
            </a:r>
          </a:p>
          <a:p>
            <a:r>
              <a:rPr lang="en-GB" altLang="zh-CN" dirty="0">
                <a:solidFill>
                  <a:srgbClr val="333333"/>
                </a:solidFill>
                <a:highlight>
                  <a:srgbClr val="FFFF00"/>
                </a:highlight>
                <a:latin typeface="Helvetica Neue"/>
              </a:rPr>
              <a:t>## Balanced Accuracy     0.638943     0.5844       0.58214      0.54609</a:t>
            </a:r>
            <a:endParaRPr lang="zh-CN" altLang="en-US" dirty="0">
              <a:solidFill>
                <a:srgbClr val="333333"/>
              </a:solidFill>
              <a:highlight>
                <a:srgbClr val="FFFF00"/>
              </a:highlight>
              <a:latin typeface="Helvetica Neue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1854D1-0867-48B2-AB4B-6C6EB98DE33B}"/>
              </a:ext>
            </a:extLst>
          </p:cNvPr>
          <p:cNvSpPr/>
          <p:nvPr/>
        </p:nvSpPr>
        <p:spPr>
          <a:xfrm>
            <a:off x="606288" y="285801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AUC = 0.6723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B3893D-F14A-40C7-B0DE-A3E4E08833B6}"/>
              </a:ext>
            </a:extLst>
          </p:cNvPr>
          <p:cNvSpPr/>
          <p:nvPr/>
        </p:nvSpPr>
        <p:spPr>
          <a:xfrm>
            <a:off x="606288" y="3358814"/>
            <a:ext cx="7543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/>
              <a:t>##   accuracy </a:t>
            </a:r>
            <a:r>
              <a:rPr lang="en-GB" altLang="zh-CN" dirty="0" err="1"/>
              <a:t>balanced_accuracy</a:t>
            </a:r>
            <a:r>
              <a:rPr lang="en-GB" altLang="zh-CN" dirty="0"/>
              <a:t> </a:t>
            </a:r>
            <a:r>
              <a:rPr lang="en-GB" altLang="zh-CN" dirty="0" err="1"/>
              <a:t>balanced_correctly_predicted</a:t>
            </a:r>
            <a:endParaRPr lang="en-GB" altLang="zh-CN" dirty="0"/>
          </a:p>
          <a:p>
            <a:r>
              <a:rPr lang="en-GB" altLang="zh-CN" dirty="0"/>
              <a:t>## 1 88.96138          25.06031                     26.62299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35C1D1-C26D-48DB-9B98-66D0F66B880F}"/>
              </a:ext>
            </a:extLst>
          </p:cNvPr>
          <p:cNvSpPr txBox="1"/>
          <p:nvPr/>
        </p:nvSpPr>
        <p:spPr>
          <a:xfrm>
            <a:off x="516835" y="4313583"/>
            <a:ext cx="7633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与</a:t>
            </a:r>
            <a:r>
              <a:rPr lang="en-US" altLang="zh-CN" dirty="0"/>
              <a:t>PMR</a:t>
            </a:r>
            <a:r>
              <a:rPr lang="zh-CN" altLang="en-US" dirty="0"/>
              <a:t>效果类似。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967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:random/>
      </p:transition>
    </mc:Choice>
    <mc:Fallback xmlns="">
      <p:transition spd="slow" advTm="2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29C484F-F99D-47EE-ABEE-1D0F692BFFAB}"/>
              </a:ext>
            </a:extLst>
          </p:cNvPr>
          <p:cNvSpPr/>
          <p:nvPr/>
        </p:nvSpPr>
        <p:spPr>
          <a:xfrm>
            <a:off x="723434" y="155836"/>
            <a:ext cx="1463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研究背景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4968C3-7185-D79E-F423-7927CDE38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990" y="981145"/>
            <a:ext cx="6744284" cy="1760373"/>
          </a:xfrm>
          <a:prstGeom prst="rect">
            <a:avLst/>
          </a:prstGeom>
        </p:spPr>
      </p:pic>
      <p:sp>
        <p:nvSpPr>
          <p:cNvPr id="9" name="矩形 8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>
            <a:extLst>
              <a:ext uri="{FF2B5EF4-FFF2-40B4-BE49-F238E27FC236}">
                <a16:creationId xmlns:a16="http://schemas.microsoft.com/office/drawing/2014/main" id="{8D1BA600-31B3-5795-B8D9-F4BA4962BE7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65099" y="2999653"/>
            <a:ext cx="7413801" cy="15723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/>
              <a:t>   </a:t>
            </a:r>
            <a:r>
              <a:rPr lang="zh-CN" altLang="en-US" sz="1400" b="1" dirty="0"/>
              <a:t>根据美国国家公路交通安全管理局（</a:t>
            </a:r>
            <a:r>
              <a:rPr lang="en-US" altLang="zh-CN" sz="1400" b="1" dirty="0"/>
              <a:t>NHTSA</a:t>
            </a:r>
            <a:r>
              <a:rPr lang="zh-CN" altLang="en-US" sz="1400" b="1" dirty="0"/>
              <a:t>）的数据，</a:t>
            </a:r>
            <a:r>
              <a:rPr lang="en-US" altLang="zh-CN" sz="1400" b="1" dirty="0"/>
              <a:t>2020</a:t>
            </a:r>
            <a:r>
              <a:rPr lang="zh-CN" altLang="en-US" sz="1400" b="1" dirty="0"/>
              <a:t>年美国交通事故死亡人数比前一年猛增了</a:t>
            </a:r>
            <a:r>
              <a:rPr lang="en-US" altLang="zh-CN" sz="1400" b="1" dirty="0"/>
              <a:t>7.2%</a:t>
            </a:r>
            <a:r>
              <a:rPr lang="zh-CN" altLang="en-US" sz="1400" b="1" dirty="0"/>
              <a:t>，创下</a:t>
            </a:r>
            <a:r>
              <a:rPr lang="en-US" altLang="zh-CN" sz="1400" b="1" dirty="0"/>
              <a:t>13</a:t>
            </a:r>
            <a:r>
              <a:rPr lang="zh-CN" altLang="en-US" sz="1400" b="1" dirty="0"/>
              <a:t>年来的新高</a:t>
            </a:r>
            <a:r>
              <a:rPr lang="zh-CN" altLang="en-US" sz="1400" dirty="0"/>
              <a:t>，尽管人们开车的次数并不多。总体而言，</a:t>
            </a:r>
            <a:r>
              <a:rPr lang="en-US" altLang="zh-CN" sz="1400" dirty="0"/>
              <a:t>2020</a:t>
            </a:r>
            <a:r>
              <a:rPr lang="zh-CN" altLang="en-US" sz="1400" dirty="0"/>
              <a:t>年美国有</a:t>
            </a:r>
            <a:r>
              <a:rPr lang="en-US" altLang="zh-CN" sz="1400" dirty="0"/>
              <a:t>38680</a:t>
            </a:r>
            <a:r>
              <a:rPr lang="zh-CN" altLang="en-US" sz="1400" dirty="0"/>
              <a:t>人死于车祸，是</a:t>
            </a:r>
            <a:r>
              <a:rPr lang="en-US" altLang="zh-CN" sz="1400" dirty="0"/>
              <a:t>2007</a:t>
            </a:r>
            <a:r>
              <a:rPr lang="zh-CN" altLang="en-US" sz="1400" dirty="0"/>
              <a:t>年以来最高的数字。但情况比听起来更糟，因为美国的驾驶里程数下降了</a:t>
            </a:r>
            <a:r>
              <a:rPr lang="en-US" altLang="zh-CN" sz="1400" dirty="0"/>
              <a:t>13%</a:t>
            </a:r>
            <a:r>
              <a:rPr lang="zh-CN" altLang="en-US" sz="1400" dirty="0"/>
              <a:t>。这意味着去年有人驾驶的每一英里都比前一年更危险。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7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/>
          <p:cNvGrpSpPr>
            <a:grpSpLocks noChangeAspect="1"/>
          </p:cNvGrpSpPr>
          <p:nvPr/>
        </p:nvGrpSpPr>
        <p:grpSpPr bwMode="auto">
          <a:xfrm flipH="1">
            <a:off x="5306325" y="-609441"/>
            <a:ext cx="4755512" cy="6068786"/>
            <a:chOff x="1167" y="280"/>
            <a:chExt cx="3259" cy="4159"/>
          </a:xfrm>
        </p:grpSpPr>
        <p:sp>
          <p:nvSpPr>
            <p:cNvPr id="16" name="Freeform 5"/>
            <p:cNvSpPr/>
            <p:nvPr userDrawn="1"/>
          </p:nvSpPr>
          <p:spPr bwMode="auto">
            <a:xfrm>
              <a:off x="1447" y="1577"/>
              <a:ext cx="1070" cy="1068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"/>
            <p:cNvSpPr/>
            <p:nvPr userDrawn="1"/>
          </p:nvSpPr>
          <p:spPr bwMode="auto">
            <a:xfrm>
              <a:off x="1655" y="2222"/>
              <a:ext cx="1068" cy="1070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"/>
            <p:cNvSpPr/>
            <p:nvPr userDrawn="1"/>
          </p:nvSpPr>
          <p:spPr bwMode="auto">
            <a:xfrm>
              <a:off x="3946" y="1831"/>
              <a:ext cx="272" cy="272"/>
            </a:xfrm>
            <a:custGeom>
              <a:avLst/>
              <a:gdLst>
                <a:gd name="T0" fmla="*/ 153 w 188"/>
                <a:gd name="T1" fmla="*/ 33 h 188"/>
                <a:gd name="T2" fmla="*/ 156 w 188"/>
                <a:gd name="T3" fmla="*/ 153 h 188"/>
                <a:gd name="T4" fmla="*/ 36 w 188"/>
                <a:gd name="T5" fmla="*/ 156 h 188"/>
                <a:gd name="T6" fmla="*/ 33 w 188"/>
                <a:gd name="T7" fmla="*/ 36 h 188"/>
                <a:gd name="T8" fmla="*/ 153 w 188"/>
                <a:gd name="T9" fmla="*/ 3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53" y="33"/>
                  </a:moveTo>
                  <a:cubicBezTo>
                    <a:pt x="187" y="65"/>
                    <a:pt x="188" y="119"/>
                    <a:pt x="156" y="153"/>
                  </a:cubicBezTo>
                  <a:cubicBezTo>
                    <a:pt x="124" y="187"/>
                    <a:pt x="70" y="188"/>
                    <a:pt x="36" y="156"/>
                  </a:cubicBezTo>
                  <a:cubicBezTo>
                    <a:pt x="2" y="123"/>
                    <a:pt x="0" y="70"/>
                    <a:pt x="33" y="36"/>
                  </a:cubicBezTo>
                  <a:cubicBezTo>
                    <a:pt x="65" y="2"/>
                    <a:pt x="119" y="0"/>
                    <a:pt x="153" y="33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"/>
            <p:cNvSpPr/>
            <p:nvPr userDrawn="1"/>
          </p:nvSpPr>
          <p:spPr bwMode="auto">
            <a:xfrm>
              <a:off x="4067" y="2462"/>
              <a:ext cx="97" cy="99"/>
            </a:xfrm>
            <a:custGeom>
              <a:avLst/>
              <a:gdLst>
                <a:gd name="T0" fmla="*/ 55 w 67"/>
                <a:gd name="T1" fmla="*/ 12 h 68"/>
                <a:gd name="T2" fmla="*/ 56 w 67"/>
                <a:gd name="T3" fmla="*/ 55 h 68"/>
                <a:gd name="T4" fmla="*/ 12 w 67"/>
                <a:gd name="T5" fmla="*/ 56 h 68"/>
                <a:gd name="T6" fmla="*/ 11 w 67"/>
                <a:gd name="T7" fmla="*/ 13 h 68"/>
                <a:gd name="T8" fmla="*/ 55 w 67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8">
                  <a:moveTo>
                    <a:pt x="55" y="12"/>
                  </a:moveTo>
                  <a:cubicBezTo>
                    <a:pt x="67" y="23"/>
                    <a:pt x="67" y="43"/>
                    <a:pt x="56" y="55"/>
                  </a:cubicBezTo>
                  <a:cubicBezTo>
                    <a:pt x="44" y="67"/>
                    <a:pt x="25" y="68"/>
                    <a:pt x="12" y="56"/>
                  </a:cubicBezTo>
                  <a:cubicBezTo>
                    <a:pt x="0" y="45"/>
                    <a:pt x="0" y="25"/>
                    <a:pt x="11" y="13"/>
                  </a:cubicBezTo>
                  <a:cubicBezTo>
                    <a:pt x="23" y="1"/>
                    <a:pt x="42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0"/>
            <p:cNvSpPr/>
            <p:nvPr userDrawn="1"/>
          </p:nvSpPr>
          <p:spPr bwMode="auto">
            <a:xfrm>
              <a:off x="1167" y="2310"/>
              <a:ext cx="98" cy="98"/>
            </a:xfrm>
            <a:custGeom>
              <a:avLst/>
              <a:gdLst>
                <a:gd name="T0" fmla="*/ 55 w 68"/>
                <a:gd name="T1" fmla="*/ 11 h 68"/>
                <a:gd name="T2" fmla="*/ 56 w 68"/>
                <a:gd name="T3" fmla="*/ 55 h 68"/>
                <a:gd name="T4" fmla="*/ 13 w 68"/>
                <a:gd name="T5" fmla="*/ 56 h 68"/>
                <a:gd name="T6" fmla="*/ 12 w 68"/>
                <a:gd name="T7" fmla="*/ 12 h 68"/>
                <a:gd name="T8" fmla="*/ 55 w 68"/>
                <a:gd name="T9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1"/>
                  </a:moveTo>
                  <a:cubicBezTo>
                    <a:pt x="67" y="23"/>
                    <a:pt x="68" y="42"/>
                    <a:pt x="56" y="55"/>
                  </a:cubicBezTo>
                  <a:cubicBezTo>
                    <a:pt x="44" y="67"/>
                    <a:pt x="25" y="68"/>
                    <a:pt x="13" y="56"/>
                  </a:cubicBezTo>
                  <a:cubicBezTo>
                    <a:pt x="0" y="44"/>
                    <a:pt x="0" y="25"/>
                    <a:pt x="12" y="12"/>
                  </a:cubicBezTo>
                  <a:cubicBezTo>
                    <a:pt x="23" y="0"/>
                    <a:pt x="43" y="0"/>
                    <a:pt x="55" y="11"/>
                  </a:cubicBezTo>
                  <a:close/>
                </a:path>
              </a:pathLst>
            </a:custGeom>
            <a:noFill/>
            <a:ln w="17463" cap="flat">
              <a:solidFill>
                <a:srgbClr val="A19694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1"/>
            <p:cNvSpPr/>
            <p:nvPr userDrawn="1"/>
          </p:nvSpPr>
          <p:spPr bwMode="auto">
            <a:xfrm>
              <a:off x="4036" y="3548"/>
              <a:ext cx="99" cy="98"/>
            </a:xfrm>
            <a:custGeom>
              <a:avLst/>
              <a:gdLst>
                <a:gd name="T0" fmla="*/ 55 w 68"/>
                <a:gd name="T1" fmla="*/ 12 h 68"/>
                <a:gd name="T2" fmla="*/ 57 w 68"/>
                <a:gd name="T3" fmla="*/ 55 h 68"/>
                <a:gd name="T4" fmla="*/ 13 w 68"/>
                <a:gd name="T5" fmla="*/ 56 h 68"/>
                <a:gd name="T6" fmla="*/ 12 w 68"/>
                <a:gd name="T7" fmla="*/ 13 h 68"/>
                <a:gd name="T8" fmla="*/ 55 w 68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2"/>
                  </a:moveTo>
                  <a:cubicBezTo>
                    <a:pt x="68" y="24"/>
                    <a:pt x="68" y="43"/>
                    <a:pt x="57" y="55"/>
                  </a:cubicBezTo>
                  <a:cubicBezTo>
                    <a:pt x="45" y="68"/>
                    <a:pt x="25" y="68"/>
                    <a:pt x="13" y="56"/>
                  </a:cubicBezTo>
                  <a:cubicBezTo>
                    <a:pt x="1" y="45"/>
                    <a:pt x="0" y="25"/>
                    <a:pt x="12" y="13"/>
                  </a:cubicBezTo>
                  <a:cubicBezTo>
                    <a:pt x="24" y="1"/>
                    <a:pt x="43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2"/>
            <p:cNvSpPr/>
            <p:nvPr userDrawn="1"/>
          </p:nvSpPr>
          <p:spPr bwMode="auto">
            <a:xfrm>
              <a:off x="2171" y="3532"/>
              <a:ext cx="235" cy="236"/>
            </a:xfrm>
            <a:custGeom>
              <a:avLst/>
              <a:gdLst>
                <a:gd name="T0" fmla="*/ 132 w 163"/>
                <a:gd name="T1" fmla="*/ 28 h 163"/>
                <a:gd name="T2" fmla="*/ 134 w 163"/>
                <a:gd name="T3" fmla="*/ 132 h 163"/>
                <a:gd name="T4" fmla="*/ 30 w 163"/>
                <a:gd name="T5" fmla="*/ 135 h 163"/>
                <a:gd name="T6" fmla="*/ 28 w 163"/>
                <a:gd name="T7" fmla="*/ 30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1" y="56"/>
                    <a:pt x="163" y="102"/>
                    <a:pt x="134" y="132"/>
                  </a:cubicBezTo>
                  <a:cubicBezTo>
                    <a:pt x="106" y="162"/>
                    <a:pt x="60" y="163"/>
                    <a:pt x="30" y="135"/>
                  </a:cubicBezTo>
                  <a:cubicBezTo>
                    <a:pt x="1" y="107"/>
                    <a:pt x="0" y="60"/>
                    <a:pt x="28" y="30"/>
                  </a:cubicBezTo>
                  <a:cubicBezTo>
                    <a:pt x="56" y="1"/>
                    <a:pt x="102" y="0"/>
                    <a:pt x="132" y="28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3"/>
            <p:cNvSpPr/>
            <p:nvPr userDrawn="1"/>
          </p:nvSpPr>
          <p:spPr bwMode="auto">
            <a:xfrm>
              <a:off x="3902" y="2939"/>
              <a:ext cx="235" cy="235"/>
            </a:xfrm>
            <a:custGeom>
              <a:avLst/>
              <a:gdLst>
                <a:gd name="T0" fmla="*/ 132 w 163"/>
                <a:gd name="T1" fmla="*/ 28 h 163"/>
                <a:gd name="T2" fmla="*/ 135 w 163"/>
                <a:gd name="T3" fmla="*/ 133 h 163"/>
                <a:gd name="T4" fmla="*/ 31 w 163"/>
                <a:gd name="T5" fmla="*/ 135 h 163"/>
                <a:gd name="T6" fmla="*/ 28 w 163"/>
                <a:gd name="T7" fmla="*/ 31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2" y="57"/>
                    <a:pt x="163" y="103"/>
                    <a:pt x="135" y="133"/>
                  </a:cubicBezTo>
                  <a:cubicBezTo>
                    <a:pt x="107" y="162"/>
                    <a:pt x="60" y="163"/>
                    <a:pt x="31" y="135"/>
                  </a:cubicBezTo>
                  <a:cubicBezTo>
                    <a:pt x="1" y="107"/>
                    <a:pt x="0" y="61"/>
                    <a:pt x="28" y="31"/>
                  </a:cubicBezTo>
                  <a:cubicBezTo>
                    <a:pt x="56" y="2"/>
                    <a:pt x="103" y="0"/>
                    <a:pt x="132" y="28"/>
                  </a:cubicBezTo>
                  <a:close/>
                </a:path>
              </a:pathLst>
            </a:custGeom>
            <a:solidFill>
              <a:srgbClr val="8A8FA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4"/>
            <p:cNvSpPr/>
            <p:nvPr userDrawn="1"/>
          </p:nvSpPr>
          <p:spPr bwMode="auto">
            <a:xfrm>
              <a:off x="1913" y="501"/>
              <a:ext cx="109" cy="108"/>
            </a:xfrm>
            <a:custGeom>
              <a:avLst/>
              <a:gdLst>
                <a:gd name="T0" fmla="*/ 61 w 75"/>
                <a:gd name="T1" fmla="*/ 13 h 75"/>
                <a:gd name="T2" fmla="*/ 62 w 75"/>
                <a:gd name="T3" fmla="*/ 61 h 75"/>
                <a:gd name="T4" fmla="*/ 14 w 75"/>
                <a:gd name="T5" fmla="*/ 62 h 75"/>
                <a:gd name="T6" fmla="*/ 13 w 75"/>
                <a:gd name="T7" fmla="*/ 14 h 75"/>
                <a:gd name="T8" fmla="*/ 61 w 75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61" y="13"/>
                  </a:moveTo>
                  <a:cubicBezTo>
                    <a:pt x="74" y="26"/>
                    <a:pt x="75" y="47"/>
                    <a:pt x="62" y="61"/>
                  </a:cubicBezTo>
                  <a:cubicBezTo>
                    <a:pt x="49" y="74"/>
                    <a:pt x="28" y="75"/>
                    <a:pt x="14" y="62"/>
                  </a:cubicBezTo>
                  <a:cubicBezTo>
                    <a:pt x="1" y="49"/>
                    <a:pt x="0" y="28"/>
                    <a:pt x="13" y="14"/>
                  </a:cubicBezTo>
                  <a:cubicBezTo>
                    <a:pt x="26" y="1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F6E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 userDrawn="1"/>
          </p:nvSpPr>
          <p:spPr bwMode="auto">
            <a:xfrm>
              <a:off x="3830" y="2182"/>
              <a:ext cx="107" cy="108"/>
            </a:xfrm>
            <a:custGeom>
              <a:avLst/>
              <a:gdLst>
                <a:gd name="T0" fmla="*/ 60 w 74"/>
                <a:gd name="T1" fmla="*/ 13 h 75"/>
                <a:gd name="T2" fmla="*/ 61 w 74"/>
                <a:gd name="T3" fmla="*/ 61 h 75"/>
                <a:gd name="T4" fmla="*/ 14 w 74"/>
                <a:gd name="T5" fmla="*/ 62 h 75"/>
                <a:gd name="T6" fmla="*/ 12 w 74"/>
                <a:gd name="T7" fmla="*/ 14 h 75"/>
                <a:gd name="T8" fmla="*/ 60 w 74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60" y="13"/>
                  </a:moveTo>
                  <a:cubicBezTo>
                    <a:pt x="73" y="26"/>
                    <a:pt x="74" y="47"/>
                    <a:pt x="61" y="61"/>
                  </a:cubicBezTo>
                  <a:cubicBezTo>
                    <a:pt x="48" y="74"/>
                    <a:pt x="27" y="75"/>
                    <a:pt x="14" y="62"/>
                  </a:cubicBezTo>
                  <a:cubicBezTo>
                    <a:pt x="0" y="49"/>
                    <a:pt x="0" y="28"/>
                    <a:pt x="12" y="14"/>
                  </a:cubicBezTo>
                  <a:cubicBezTo>
                    <a:pt x="25" y="1"/>
                    <a:pt x="47" y="0"/>
                    <a:pt x="60" y="13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6"/>
            <p:cNvSpPr/>
            <p:nvPr userDrawn="1"/>
          </p:nvSpPr>
          <p:spPr bwMode="auto">
            <a:xfrm>
              <a:off x="2390" y="3838"/>
              <a:ext cx="108" cy="107"/>
            </a:xfrm>
            <a:custGeom>
              <a:avLst/>
              <a:gdLst>
                <a:gd name="T0" fmla="*/ 61 w 75"/>
                <a:gd name="T1" fmla="*/ 13 h 74"/>
                <a:gd name="T2" fmla="*/ 62 w 75"/>
                <a:gd name="T3" fmla="*/ 60 h 74"/>
                <a:gd name="T4" fmla="*/ 14 w 75"/>
                <a:gd name="T5" fmla="*/ 61 h 74"/>
                <a:gd name="T6" fmla="*/ 13 w 75"/>
                <a:gd name="T7" fmla="*/ 14 h 74"/>
                <a:gd name="T8" fmla="*/ 61 w 75"/>
                <a:gd name="T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4">
                  <a:moveTo>
                    <a:pt x="61" y="13"/>
                  </a:moveTo>
                  <a:cubicBezTo>
                    <a:pt x="74" y="25"/>
                    <a:pt x="75" y="47"/>
                    <a:pt x="62" y="60"/>
                  </a:cubicBezTo>
                  <a:cubicBezTo>
                    <a:pt x="49" y="74"/>
                    <a:pt x="28" y="74"/>
                    <a:pt x="14" y="61"/>
                  </a:cubicBezTo>
                  <a:cubicBezTo>
                    <a:pt x="1" y="49"/>
                    <a:pt x="0" y="27"/>
                    <a:pt x="13" y="14"/>
                  </a:cubicBezTo>
                  <a:cubicBezTo>
                    <a:pt x="26" y="0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17"/>
            <p:cNvSpPr>
              <a:spLocks noChangeArrowheads="1"/>
            </p:cNvSpPr>
            <p:nvPr userDrawn="1"/>
          </p:nvSpPr>
          <p:spPr bwMode="auto">
            <a:xfrm>
              <a:off x="3144" y="280"/>
              <a:ext cx="1282" cy="1282"/>
            </a:xfrm>
            <a:prstGeom prst="ellipse">
              <a:avLst/>
            </a:prstGeom>
            <a:solidFill>
              <a:srgbClr val="A08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17"/>
            <p:cNvSpPr>
              <a:spLocks noChangeArrowheads="1"/>
            </p:cNvSpPr>
            <p:nvPr userDrawn="1"/>
          </p:nvSpPr>
          <p:spPr bwMode="auto">
            <a:xfrm>
              <a:off x="2150" y="763"/>
              <a:ext cx="1560" cy="1560"/>
            </a:xfrm>
            <a:prstGeom prst="ellipse">
              <a:avLst/>
            </a:prstGeom>
            <a:solidFill>
              <a:srgbClr val="3A4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2110" y="1886"/>
              <a:ext cx="1753" cy="1750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F69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"/>
            <p:cNvSpPr/>
            <p:nvPr/>
          </p:nvSpPr>
          <p:spPr bwMode="auto">
            <a:xfrm>
              <a:off x="2532" y="3218"/>
              <a:ext cx="1219" cy="1221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623589" y="2165945"/>
            <a:ext cx="2332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solidFill>
                  <a:srgbClr val="3A4058"/>
                </a:solidFill>
                <a:latin typeface="微软雅黑" panose="020B0503020204020204" charset="-122"/>
                <a:ea typeface="微软雅黑 Light" panose="020B0502040204020203" charset="-122"/>
              </a:rPr>
              <a:t>抽样调整</a:t>
            </a:r>
            <a:endParaRPr lang="zh-CN" altLang="en-US" sz="4000" dirty="0">
              <a:solidFill>
                <a:srgbClr val="3A40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435199"/>
      </p:ext>
    </p:extLst>
  </p:cSld>
  <p:clrMapOvr>
    <a:masterClrMapping/>
  </p:clrMapOvr>
  <p:transition spd="slow" advTm="2000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23434" y="193753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</a:rPr>
              <a:t>决策树模型</a:t>
            </a:r>
          </a:p>
        </p:txBody>
      </p:sp>
      <p:sp>
        <p:nvSpPr>
          <p:cNvPr id="30" name="文本框 29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 txBox="1"/>
          <p:nvPr/>
        </p:nvSpPr>
        <p:spPr>
          <a:xfrm>
            <a:off x="138631" y="934101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A4058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lt"/>
              </a:rPr>
              <a:t>1.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A4058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lt"/>
              </a:rPr>
              <a:t>数据再处理</a:t>
            </a:r>
          </a:p>
        </p:txBody>
      </p:sp>
      <p:sp>
        <p:nvSpPr>
          <p:cNvPr id="31" name="矩形 30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-1" y="1343050"/>
            <a:ext cx="3611301" cy="255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①删除无用的列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②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Weather_Condition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天气状况因素过于复杂，进行整合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③整合风向因素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④进行零方差检验，删除信息量很小的变量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⑤检查数值型变量之间的相关性，对高度相关的变量加以取舍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083D33-E7EE-B248-3D43-AB3196D90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768" y="2616648"/>
            <a:ext cx="2970087" cy="25113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8B2C9D-ED3D-0CE4-EE91-E8D60EBF5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070" y="-12051"/>
            <a:ext cx="5335929" cy="4616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0002D4-9461-751F-F8D9-A5B3C6BDA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070" y="446167"/>
            <a:ext cx="5335930" cy="5563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9CD4389-AC88-861B-4D41-106A2E78C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368" y="869822"/>
            <a:ext cx="3252487" cy="1746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:random/>
      </p:transition>
    </mc:Choice>
    <mc:Fallback xmlns="">
      <p:transition spd="slow" advTm="200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23434" y="193753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</a:rPr>
              <a:t>决策树模型</a:t>
            </a:r>
          </a:p>
        </p:txBody>
      </p:sp>
      <p:sp>
        <p:nvSpPr>
          <p:cNvPr id="2" name="文本框 1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>
            <a:extLst>
              <a:ext uri="{FF2B5EF4-FFF2-40B4-BE49-F238E27FC236}">
                <a16:creationId xmlns:a16="http://schemas.microsoft.com/office/drawing/2014/main" id="{FE9EA97A-F826-1ACA-72B9-009BEDB40E8A}"/>
              </a:ext>
            </a:extLst>
          </p:cNvPr>
          <p:cNvSpPr txBox="1"/>
          <p:nvPr/>
        </p:nvSpPr>
        <p:spPr>
          <a:xfrm>
            <a:off x="216490" y="934101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2.</a:t>
            </a:r>
            <a:r>
              <a:rPr lang="zh-CN" altLang="en-US" sz="1600" b="1" dirty="0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数据采样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A4058"/>
              </a:solidFill>
              <a:effectLst/>
              <a:uLnTx/>
              <a:uFillTx/>
              <a:latin typeface="+mj-ea"/>
              <a:ea typeface="+mj-ea"/>
              <a:cs typeface="+mn-cs"/>
              <a:sym typeface="+mn-lt"/>
            </a:endParaRPr>
          </a:p>
        </p:txBody>
      </p:sp>
      <p:sp>
        <p:nvSpPr>
          <p:cNvPr id="5" name="矩形 4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>
            <a:extLst>
              <a:ext uri="{FF2B5EF4-FFF2-40B4-BE49-F238E27FC236}">
                <a16:creationId xmlns:a16="http://schemas.microsoft.com/office/drawing/2014/main" id="{E13E2001-4A6D-0C9D-D383-84A44A8703E9}"/>
              </a:ext>
            </a:extLst>
          </p:cNvPr>
          <p:cNvSpPr/>
          <p:nvPr/>
        </p:nvSpPr>
        <p:spPr>
          <a:xfrm>
            <a:off x="-1" y="1343050"/>
            <a:ext cx="3611301" cy="320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①原本的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四类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严重程度数据分布高度不平衡，所以将严重程度转为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“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Severe”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和“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Not Severe”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两类。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②打乱数据，然后划分训练数据和测试数据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③实际上“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Severe”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和“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Not Severe”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两类二者差异仍相当明显。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考虑到算力以及更好地训练模型，以及更好地解释准确率，对训练集进行一些采样工作。两类数据处于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完全平衡状态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，共计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300000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条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2552B0-F3BB-D410-0C66-2C00D12C3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288" y="424585"/>
            <a:ext cx="4894561" cy="416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2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:random/>
      </p:transition>
    </mc:Choice>
    <mc:Fallback xmlns="">
      <p:transition spd="slow" advTm="200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23434" y="193753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</a:rPr>
              <a:t>决策树模型</a:t>
            </a:r>
          </a:p>
        </p:txBody>
      </p:sp>
      <p:sp>
        <p:nvSpPr>
          <p:cNvPr id="2" name="文本框 1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>
            <a:extLst>
              <a:ext uri="{FF2B5EF4-FFF2-40B4-BE49-F238E27FC236}">
                <a16:creationId xmlns:a16="http://schemas.microsoft.com/office/drawing/2014/main" id="{FE9EA97A-F826-1ACA-72B9-009BEDB40E8A}"/>
              </a:ext>
            </a:extLst>
          </p:cNvPr>
          <p:cNvSpPr txBox="1"/>
          <p:nvPr/>
        </p:nvSpPr>
        <p:spPr>
          <a:xfrm>
            <a:off x="138631" y="934101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3.</a:t>
            </a:r>
            <a:r>
              <a:rPr lang="zh-CN" altLang="en-US" sz="1600" b="1" dirty="0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决策树模型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A4058"/>
              </a:solidFill>
              <a:effectLst/>
              <a:uLnTx/>
              <a:uFillTx/>
              <a:latin typeface="+mj-ea"/>
              <a:ea typeface="+mj-ea"/>
              <a:cs typeface="+mn-cs"/>
              <a:sym typeface="+mn-lt"/>
            </a:endParaRPr>
          </a:p>
        </p:txBody>
      </p:sp>
      <p:sp>
        <p:nvSpPr>
          <p:cNvPr id="5" name="矩形 4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>
            <a:extLst>
              <a:ext uri="{FF2B5EF4-FFF2-40B4-BE49-F238E27FC236}">
                <a16:creationId xmlns:a16="http://schemas.microsoft.com/office/drawing/2014/main" id="{E13E2001-4A6D-0C9D-D383-84A44A8703E9}"/>
              </a:ext>
            </a:extLst>
          </p:cNvPr>
          <p:cNvSpPr/>
          <p:nvPr/>
        </p:nvSpPr>
        <p:spPr>
          <a:xfrm>
            <a:off x="0" y="1343050"/>
            <a:ext cx="2691582" cy="1589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①首先寻找合适的复杂度参数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其中，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cp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值由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交叉验证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得出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分类规则经尝试后发现区别较小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minsplit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经尝试后发现区别较小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8" name="矩形 7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>
            <a:extLst>
              <a:ext uri="{FF2B5EF4-FFF2-40B4-BE49-F238E27FC236}">
                <a16:creationId xmlns:a16="http://schemas.microsoft.com/office/drawing/2014/main" id="{E1738F8D-33CB-4F2B-D422-AE458B655F4A}"/>
              </a:ext>
            </a:extLst>
          </p:cNvPr>
          <p:cNvSpPr/>
          <p:nvPr/>
        </p:nvSpPr>
        <p:spPr>
          <a:xfrm>
            <a:off x="723434" y="2935348"/>
            <a:ext cx="7181091" cy="223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	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随着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cp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的增加，模型性能逐渐下降，但在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0.01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到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0.04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之间的范围内，模型的性能相对稳定。在给定的剪枝参数范围内，当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cp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取值为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0.01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时，模型表现最佳，具有较高的准确率和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Kappa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系数。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之后将网格参数改为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param.grid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 &lt;-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expand.grid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(cp = seq(0.001, 0.01, by = 0.001))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结果准确率和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Kappa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系数在不同的最小样本分割数下变化不大，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经尝试绘图发现，当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cp=0.001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时绘制出来的决策树效果相对较好。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8AC796-9652-FB6B-9ECF-70C67F3EE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016" y="179951"/>
            <a:ext cx="3938583" cy="279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0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:random/>
      </p:transition>
    </mc:Choice>
    <mc:Fallback xmlns="">
      <p:transition spd="slow" advTm="200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23434" y="193753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</a:rPr>
              <a:t>预测事故严重程度</a:t>
            </a:r>
          </a:p>
        </p:txBody>
      </p:sp>
      <p:sp>
        <p:nvSpPr>
          <p:cNvPr id="2" name="文本框 1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>
            <a:extLst>
              <a:ext uri="{FF2B5EF4-FFF2-40B4-BE49-F238E27FC236}">
                <a16:creationId xmlns:a16="http://schemas.microsoft.com/office/drawing/2014/main" id="{FE9EA97A-F826-1ACA-72B9-009BEDB40E8A}"/>
              </a:ext>
            </a:extLst>
          </p:cNvPr>
          <p:cNvSpPr txBox="1"/>
          <p:nvPr/>
        </p:nvSpPr>
        <p:spPr>
          <a:xfrm>
            <a:off x="138631" y="791360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3.</a:t>
            </a:r>
            <a:r>
              <a:rPr lang="zh-CN" altLang="en-US" sz="1600" b="1" dirty="0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决策树模型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A4058"/>
              </a:solidFill>
              <a:effectLst/>
              <a:uLnTx/>
              <a:uFillTx/>
              <a:latin typeface="+mj-ea"/>
              <a:ea typeface="+mj-ea"/>
              <a:cs typeface="+mn-cs"/>
              <a:sym typeface="+mn-lt"/>
            </a:endParaRPr>
          </a:p>
        </p:txBody>
      </p:sp>
      <p:sp>
        <p:nvSpPr>
          <p:cNvPr id="5" name="矩形 4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>
            <a:extLst>
              <a:ext uri="{FF2B5EF4-FFF2-40B4-BE49-F238E27FC236}">
                <a16:creationId xmlns:a16="http://schemas.microsoft.com/office/drawing/2014/main" id="{E13E2001-4A6D-0C9D-D383-84A44A8703E9}"/>
              </a:ext>
            </a:extLst>
          </p:cNvPr>
          <p:cNvSpPr/>
          <p:nvPr/>
        </p:nvSpPr>
        <p:spPr>
          <a:xfrm>
            <a:off x="0" y="1000229"/>
            <a:ext cx="3611301" cy="698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③模型评估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利用测试数据集，输出混淆矩阵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57DB14-3453-4D6B-FC6F-5828DBF0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1" y="1663612"/>
            <a:ext cx="2652070" cy="342615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13DA793-844B-3FEF-D2FC-89403AB894D2}"/>
              </a:ext>
            </a:extLst>
          </p:cNvPr>
          <p:cNvSpPr txBox="1"/>
          <p:nvPr/>
        </p:nvSpPr>
        <p:spPr>
          <a:xfrm>
            <a:off x="2826328" y="655418"/>
            <a:ext cx="6317672" cy="4424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a.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准确率（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Accuracy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）为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0.8184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，表示模型预测的结果与实际结果匹配的比例约为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81.84%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。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b.Kappa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系数为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0.3862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，表示模型的预测结果与随机预测之间的一致性程度相对较低。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c.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灵敏度（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Sensitivity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）为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0.9830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，表示模型对于实际为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"Not Severe"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的样本能够较好地进行预测，准确率较高。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d.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特异度（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Specificity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）为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0.3224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，表示模型对于实际为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"Severe"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的样本的预测能力较低，准确率较低。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e.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阳性预测值（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Positive Predictive Value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）为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0.8138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，表示在模型预测结果为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"Not Severe"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的情况下，实际为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"Not Severe"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的概率约为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81.38%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。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f.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阴性预测值（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Negative Predictive Value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）为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0.8632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，表示在模型预测结果为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"Severe"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的情况下，实际为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"Severe"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的概率约为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86.32%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。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g.Prevalence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表示实际为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"Not Severe"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的样本比例为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0.7508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。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h.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检测率（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Detection Rate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）为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0.7381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，表示模型正确检测出的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"Not Severe"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样本的比例约为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73.81%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。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i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.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检测预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valence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表示模型对于实际为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"Not Severe"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的样本进行检测的比例为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0.9069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。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j.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平衡准确率（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Balanced Accuracy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）为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0.6527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，考虑到样本不均衡情况下的准确率，综合了灵敏度和特异度。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综上所述，该决策树模型对于实际为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“Not Severe”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的样本具有较高的预测准确率，但对于实际为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“Severe”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的样本的预测能力相对较低。模型的整体预测性能有待改进。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85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:random/>
      </p:transition>
    </mc:Choice>
    <mc:Fallback xmlns="">
      <p:transition spd="slow" advTm="200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/>
          <p:cNvGrpSpPr>
            <a:grpSpLocks noChangeAspect="1"/>
          </p:cNvGrpSpPr>
          <p:nvPr/>
        </p:nvGrpSpPr>
        <p:grpSpPr bwMode="auto">
          <a:xfrm flipH="1">
            <a:off x="5306325" y="-609441"/>
            <a:ext cx="4755512" cy="6068786"/>
            <a:chOff x="1167" y="280"/>
            <a:chExt cx="3259" cy="4159"/>
          </a:xfrm>
        </p:grpSpPr>
        <p:sp>
          <p:nvSpPr>
            <p:cNvPr id="16" name="Freeform 5"/>
            <p:cNvSpPr/>
            <p:nvPr userDrawn="1"/>
          </p:nvSpPr>
          <p:spPr bwMode="auto">
            <a:xfrm>
              <a:off x="1447" y="1577"/>
              <a:ext cx="1070" cy="1068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"/>
            <p:cNvSpPr/>
            <p:nvPr userDrawn="1"/>
          </p:nvSpPr>
          <p:spPr bwMode="auto">
            <a:xfrm>
              <a:off x="1655" y="2222"/>
              <a:ext cx="1068" cy="1070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"/>
            <p:cNvSpPr/>
            <p:nvPr userDrawn="1"/>
          </p:nvSpPr>
          <p:spPr bwMode="auto">
            <a:xfrm>
              <a:off x="3946" y="1831"/>
              <a:ext cx="272" cy="272"/>
            </a:xfrm>
            <a:custGeom>
              <a:avLst/>
              <a:gdLst>
                <a:gd name="T0" fmla="*/ 153 w 188"/>
                <a:gd name="T1" fmla="*/ 33 h 188"/>
                <a:gd name="T2" fmla="*/ 156 w 188"/>
                <a:gd name="T3" fmla="*/ 153 h 188"/>
                <a:gd name="T4" fmla="*/ 36 w 188"/>
                <a:gd name="T5" fmla="*/ 156 h 188"/>
                <a:gd name="T6" fmla="*/ 33 w 188"/>
                <a:gd name="T7" fmla="*/ 36 h 188"/>
                <a:gd name="T8" fmla="*/ 153 w 188"/>
                <a:gd name="T9" fmla="*/ 3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53" y="33"/>
                  </a:moveTo>
                  <a:cubicBezTo>
                    <a:pt x="187" y="65"/>
                    <a:pt x="188" y="119"/>
                    <a:pt x="156" y="153"/>
                  </a:cubicBezTo>
                  <a:cubicBezTo>
                    <a:pt x="124" y="187"/>
                    <a:pt x="70" y="188"/>
                    <a:pt x="36" y="156"/>
                  </a:cubicBezTo>
                  <a:cubicBezTo>
                    <a:pt x="2" y="123"/>
                    <a:pt x="0" y="70"/>
                    <a:pt x="33" y="36"/>
                  </a:cubicBezTo>
                  <a:cubicBezTo>
                    <a:pt x="65" y="2"/>
                    <a:pt x="119" y="0"/>
                    <a:pt x="153" y="33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"/>
            <p:cNvSpPr/>
            <p:nvPr userDrawn="1"/>
          </p:nvSpPr>
          <p:spPr bwMode="auto">
            <a:xfrm>
              <a:off x="4067" y="2462"/>
              <a:ext cx="97" cy="99"/>
            </a:xfrm>
            <a:custGeom>
              <a:avLst/>
              <a:gdLst>
                <a:gd name="T0" fmla="*/ 55 w 67"/>
                <a:gd name="T1" fmla="*/ 12 h 68"/>
                <a:gd name="T2" fmla="*/ 56 w 67"/>
                <a:gd name="T3" fmla="*/ 55 h 68"/>
                <a:gd name="T4" fmla="*/ 12 w 67"/>
                <a:gd name="T5" fmla="*/ 56 h 68"/>
                <a:gd name="T6" fmla="*/ 11 w 67"/>
                <a:gd name="T7" fmla="*/ 13 h 68"/>
                <a:gd name="T8" fmla="*/ 55 w 67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8">
                  <a:moveTo>
                    <a:pt x="55" y="12"/>
                  </a:moveTo>
                  <a:cubicBezTo>
                    <a:pt x="67" y="23"/>
                    <a:pt x="67" y="43"/>
                    <a:pt x="56" y="55"/>
                  </a:cubicBezTo>
                  <a:cubicBezTo>
                    <a:pt x="44" y="67"/>
                    <a:pt x="25" y="68"/>
                    <a:pt x="12" y="56"/>
                  </a:cubicBezTo>
                  <a:cubicBezTo>
                    <a:pt x="0" y="45"/>
                    <a:pt x="0" y="25"/>
                    <a:pt x="11" y="13"/>
                  </a:cubicBezTo>
                  <a:cubicBezTo>
                    <a:pt x="23" y="1"/>
                    <a:pt x="42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0"/>
            <p:cNvSpPr/>
            <p:nvPr userDrawn="1"/>
          </p:nvSpPr>
          <p:spPr bwMode="auto">
            <a:xfrm>
              <a:off x="1167" y="2310"/>
              <a:ext cx="98" cy="98"/>
            </a:xfrm>
            <a:custGeom>
              <a:avLst/>
              <a:gdLst>
                <a:gd name="T0" fmla="*/ 55 w 68"/>
                <a:gd name="T1" fmla="*/ 11 h 68"/>
                <a:gd name="T2" fmla="*/ 56 w 68"/>
                <a:gd name="T3" fmla="*/ 55 h 68"/>
                <a:gd name="T4" fmla="*/ 13 w 68"/>
                <a:gd name="T5" fmla="*/ 56 h 68"/>
                <a:gd name="T6" fmla="*/ 12 w 68"/>
                <a:gd name="T7" fmla="*/ 12 h 68"/>
                <a:gd name="T8" fmla="*/ 55 w 68"/>
                <a:gd name="T9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1"/>
                  </a:moveTo>
                  <a:cubicBezTo>
                    <a:pt x="67" y="23"/>
                    <a:pt x="68" y="42"/>
                    <a:pt x="56" y="55"/>
                  </a:cubicBezTo>
                  <a:cubicBezTo>
                    <a:pt x="44" y="67"/>
                    <a:pt x="25" y="68"/>
                    <a:pt x="13" y="56"/>
                  </a:cubicBezTo>
                  <a:cubicBezTo>
                    <a:pt x="0" y="44"/>
                    <a:pt x="0" y="25"/>
                    <a:pt x="12" y="12"/>
                  </a:cubicBezTo>
                  <a:cubicBezTo>
                    <a:pt x="23" y="0"/>
                    <a:pt x="43" y="0"/>
                    <a:pt x="55" y="11"/>
                  </a:cubicBezTo>
                  <a:close/>
                </a:path>
              </a:pathLst>
            </a:custGeom>
            <a:noFill/>
            <a:ln w="17463" cap="flat">
              <a:solidFill>
                <a:srgbClr val="A19694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1"/>
            <p:cNvSpPr/>
            <p:nvPr userDrawn="1"/>
          </p:nvSpPr>
          <p:spPr bwMode="auto">
            <a:xfrm>
              <a:off x="4036" y="3548"/>
              <a:ext cx="99" cy="98"/>
            </a:xfrm>
            <a:custGeom>
              <a:avLst/>
              <a:gdLst>
                <a:gd name="T0" fmla="*/ 55 w 68"/>
                <a:gd name="T1" fmla="*/ 12 h 68"/>
                <a:gd name="T2" fmla="*/ 57 w 68"/>
                <a:gd name="T3" fmla="*/ 55 h 68"/>
                <a:gd name="T4" fmla="*/ 13 w 68"/>
                <a:gd name="T5" fmla="*/ 56 h 68"/>
                <a:gd name="T6" fmla="*/ 12 w 68"/>
                <a:gd name="T7" fmla="*/ 13 h 68"/>
                <a:gd name="T8" fmla="*/ 55 w 68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2"/>
                  </a:moveTo>
                  <a:cubicBezTo>
                    <a:pt x="68" y="24"/>
                    <a:pt x="68" y="43"/>
                    <a:pt x="57" y="55"/>
                  </a:cubicBezTo>
                  <a:cubicBezTo>
                    <a:pt x="45" y="68"/>
                    <a:pt x="25" y="68"/>
                    <a:pt x="13" y="56"/>
                  </a:cubicBezTo>
                  <a:cubicBezTo>
                    <a:pt x="1" y="45"/>
                    <a:pt x="0" y="25"/>
                    <a:pt x="12" y="13"/>
                  </a:cubicBezTo>
                  <a:cubicBezTo>
                    <a:pt x="24" y="1"/>
                    <a:pt x="43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2"/>
            <p:cNvSpPr/>
            <p:nvPr userDrawn="1"/>
          </p:nvSpPr>
          <p:spPr bwMode="auto">
            <a:xfrm>
              <a:off x="2171" y="3532"/>
              <a:ext cx="235" cy="236"/>
            </a:xfrm>
            <a:custGeom>
              <a:avLst/>
              <a:gdLst>
                <a:gd name="T0" fmla="*/ 132 w 163"/>
                <a:gd name="T1" fmla="*/ 28 h 163"/>
                <a:gd name="T2" fmla="*/ 134 w 163"/>
                <a:gd name="T3" fmla="*/ 132 h 163"/>
                <a:gd name="T4" fmla="*/ 30 w 163"/>
                <a:gd name="T5" fmla="*/ 135 h 163"/>
                <a:gd name="T6" fmla="*/ 28 w 163"/>
                <a:gd name="T7" fmla="*/ 30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1" y="56"/>
                    <a:pt x="163" y="102"/>
                    <a:pt x="134" y="132"/>
                  </a:cubicBezTo>
                  <a:cubicBezTo>
                    <a:pt x="106" y="162"/>
                    <a:pt x="60" y="163"/>
                    <a:pt x="30" y="135"/>
                  </a:cubicBezTo>
                  <a:cubicBezTo>
                    <a:pt x="1" y="107"/>
                    <a:pt x="0" y="60"/>
                    <a:pt x="28" y="30"/>
                  </a:cubicBezTo>
                  <a:cubicBezTo>
                    <a:pt x="56" y="1"/>
                    <a:pt x="102" y="0"/>
                    <a:pt x="132" y="28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3"/>
            <p:cNvSpPr/>
            <p:nvPr userDrawn="1"/>
          </p:nvSpPr>
          <p:spPr bwMode="auto">
            <a:xfrm>
              <a:off x="3902" y="2939"/>
              <a:ext cx="235" cy="235"/>
            </a:xfrm>
            <a:custGeom>
              <a:avLst/>
              <a:gdLst>
                <a:gd name="T0" fmla="*/ 132 w 163"/>
                <a:gd name="T1" fmla="*/ 28 h 163"/>
                <a:gd name="T2" fmla="*/ 135 w 163"/>
                <a:gd name="T3" fmla="*/ 133 h 163"/>
                <a:gd name="T4" fmla="*/ 31 w 163"/>
                <a:gd name="T5" fmla="*/ 135 h 163"/>
                <a:gd name="T6" fmla="*/ 28 w 163"/>
                <a:gd name="T7" fmla="*/ 31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2" y="57"/>
                    <a:pt x="163" y="103"/>
                    <a:pt x="135" y="133"/>
                  </a:cubicBezTo>
                  <a:cubicBezTo>
                    <a:pt x="107" y="162"/>
                    <a:pt x="60" y="163"/>
                    <a:pt x="31" y="135"/>
                  </a:cubicBezTo>
                  <a:cubicBezTo>
                    <a:pt x="1" y="107"/>
                    <a:pt x="0" y="61"/>
                    <a:pt x="28" y="31"/>
                  </a:cubicBezTo>
                  <a:cubicBezTo>
                    <a:pt x="56" y="2"/>
                    <a:pt x="103" y="0"/>
                    <a:pt x="132" y="28"/>
                  </a:cubicBezTo>
                  <a:close/>
                </a:path>
              </a:pathLst>
            </a:custGeom>
            <a:solidFill>
              <a:srgbClr val="8A8FA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4"/>
            <p:cNvSpPr/>
            <p:nvPr userDrawn="1"/>
          </p:nvSpPr>
          <p:spPr bwMode="auto">
            <a:xfrm>
              <a:off x="1913" y="501"/>
              <a:ext cx="109" cy="108"/>
            </a:xfrm>
            <a:custGeom>
              <a:avLst/>
              <a:gdLst>
                <a:gd name="T0" fmla="*/ 61 w 75"/>
                <a:gd name="T1" fmla="*/ 13 h 75"/>
                <a:gd name="T2" fmla="*/ 62 w 75"/>
                <a:gd name="T3" fmla="*/ 61 h 75"/>
                <a:gd name="T4" fmla="*/ 14 w 75"/>
                <a:gd name="T5" fmla="*/ 62 h 75"/>
                <a:gd name="T6" fmla="*/ 13 w 75"/>
                <a:gd name="T7" fmla="*/ 14 h 75"/>
                <a:gd name="T8" fmla="*/ 61 w 75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61" y="13"/>
                  </a:moveTo>
                  <a:cubicBezTo>
                    <a:pt x="74" y="26"/>
                    <a:pt x="75" y="47"/>
                    <a:pt x="62" y="61"/>
                  </a:cubicBezTo>
                  <a:cubicBezTo>
                    <a:pt x="49" y="74"/>
                    <a:pt x="28" y="75"/>
                    <a:pt x="14" y="62"/>
                  </a:cubicBezTo>
                  <a:cubicBezTo>
                    <a:pt x="1" y="49"/>
                    <a:pt x="0" y="28"/>
                    <a:pt x="13" y="14"/>
                  </a:cubicBezTo>
                  <a:cubicBezTo>
                    <a:pt x="26" y="1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F6E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 userDrawn="1"/>
          </p:nvSpPr>
          <p:spPr bwMode="auto">
            <a:xfrm>
              <a:off x="3830" y="2182"/>
              <a:ext cx="107" cy="108"/>
            </a:xfrm>
            <a:custGeom>
              <a:avLst/>
              <a:gdLst>
                <a:gd name="T0" fmla="*/ 60 w 74"/>
                <a:gd name="T1" fmla="*/ 13 h 75"/>
                <a:gd name="T2" fmla="*/ 61 w 74"/>
                <a:gd name="T3" fmla="*/ 61 h 75"/>
                <a:gd name="T4" fmla="*/ 14 w 74"/>
                <a:gd name="T5" fmla="*/ 62 h 75"/>
                <a:gd name="T6" fmla="*/ 12 w 74"/>
                <a:gd name="T7" fmla="*/ 14 h 75"/>
                <a:gd name="T8" fmla="*/ 60 w 74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60" y="13"/>
                  </a:moveTo>
                  <a:cubicBezTo>
                    <a:pt x="73" y="26"/>
                    <a:pt x="74" y="47"/>
                    <a:pt x="61" y="61"/>
                  </a:cubicBezTo>
                  <a:cubicBezTo>
                    <a:pt x="48" y="74"/>
                    <a:pt x="27" y="75"/>
                    <a:pt x="14" y="62"/>
                  </a:cubicBezTo>
                  <a:cubicBezTo>
                    <a:pt x="0" y="49"/>
                    <a:pt x="0" y="28"/>
                    <a:pt x="12" y="14"/>
                  </a:cubicBezTo>
                  <a:cubicBezTo>
                    <a:pt x="25" y="1"/>
                    <a:pt x="47" y="0"/>
                    <a:pt x="60" y="13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6"/>
            <p:cNvSpPr/>
            <p:nvPr userDrawn="1"/>
          </p:nvSpPr>
          <p:spPr bwMode="auto">
            <a:xfrm>
              <a:off x="2390" y="3838"/>
              <a:ext cx="108" cy="107"/>
            </a:xfrm>
            <a:custGeom>
              <a:avLst/>
              <a:gdLst>
                <a:gd name="T0" fmla="*/ 61 w 75"/>
                <a:gd name="T1" fmla="*/ 13 h 74"/>
                <a:gd name="T2" fmla="*/ 62 w 75"/>
                <a:gd name="T3" fmla="*/ 60 h 74"/>
                <a:gd name="T4" fmla="*/ 14 w 75"/>
                <a:gd name="T5" fmla="*/ 61 h 74"/>
                <a:gd name="T6" fmla="*/ 13 w 75"/>
                <a:gd name="T7" fmla="*/ 14 h 74"/>
                <a:gd name="T8" fmla="*/ 61 w 75"/>
                <a:gd name="T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4">
                  <a:moveTo>
                    <a:pt x="61" y="13"/>
                  </a:moveTo>
                  <a:cubicBezTo>
                    <a:pt x="74" y="25"/>
                    <a:pt x="75" y="47"/>
                    <a:pt x="62" y="60"/>
                  </a:cubicBezTo>
                  <a:cubicBezTo>
                    <a:pt x="49" y="74"/>
                    <a:pt x="28" y="74"/>
                    <a:pt x="14" y="61"/>
                  </a:cubicBezTo>
                  <a:cubicBezTo>
                    <a:pt x="1" y="49"/>
                    <a:pt x="0" y="27"/>
                    <a:pt x="13" y="14"/>
                  </a:cubicBezTo>
                  <a:cubicBezTo>
                    <a:pt x="26" y="0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17"/>
            <p:cNvSpPr>
              <a:spLocks noChangeArrowheads="1"/>
            </p:cNvSpPr>
            <p:nvPr userDrawn="1"/>
          </p:nvSpPr>
          <p:spPr bwMode="auto">
            <a:xfrm>
              <a:off x="3144" y="280"/>
              <a:ext cx="1282" cy="1282"/>
            </a:xfrm>
            <a:prstGeom prst="ellipse">
              <a:avLst/>
            </a:prstGeom>
            <a:solidFill>
              <a:srgbClr val="A08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17"/>
            <p:cNvSpPr>
              <a:spLocks noChangeArrowheads="1"/>
            </p:cNvSpPr>
            <p:nvPr userDrawn="1"/>
          </p:nvSpPr>
          <p:spPr bwMode="auto">
            <a:xfrm>
              <a:off x="2150" y="763"/>
              <a:ext cx="1560" cy="1560"/>
            </a:xfrm>
            <a:prstGeom prst="ellipse">
              <a:avLst/>
            </a:prstGeom>
            <a:solidFill>
              <a:srgbClr val="3A4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2110" y="1886"/>
              <a:ext cx="1753" cy="1750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F69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"/>
            <p:cNvSpPr/>
            <p:nvPr/>
          </p:nvSpPr>
          <p:spPr bwMode="auto">
            <a:xfrm>
              <a:off x="2532" y="3218"/>
              <a:ext cx="1219" cy="1221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623589" y="2165945"/>
            <a:ext cx="2332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solidFill>
                  <a:srgbClr val="3A4058"/>
                </a:solidFill>
                <a:latin typeface="微软雅黑" panose="020B0503020204020204" charset="-122"/>
                <a:ea typeface="微软雅黑 Light" panose="020B0502040204020203" charset="-122"/>
              </a:rPr>
              <a:t>数据压缩</a:t>
            </a:r>
            <a:endParaRPr lang="zh-CN" altLang="en-US" sz="4000" dirty="0">
              <a:solidFill>
                <a:srgbClr val="3A40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3376581"/>
      </p:ext>
    </p:extLst>
  </p:cSld>
  <p:clrMapOvr>
    <a:masterClrMapping/>
  </p:clrMapOvr>
  <p:transition spd="slow" advTm="2000"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538965" y="18881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数据处理</a:t>
            </a:r>
          </a:p>
        </p:txBody>
      </p:sp>
      <p:sp>
        <p:nvSpPr>
          <p:cNvPr id="5" name="Rectangle 120"/>
          <p:cNvSpPr/>
          <p:nvPr>
            <p:custDataLst>
              <p:tags r:id="rId2"/>
            </p:custDataLst>
          </p:nvPr>
        </p:nvSpPr>
        <p:spPr>
          <a:xfrm>
            <a:off x="361192" y="562180"/>
            <a:ext cx="1771318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id-ID" sz="1050">
                <a:solidFill>
                  <a:srgbClr val="7B7581"/>
                </a:solidFill>
                <a:latin typeface="+mj-lt"/>
                <a:cs typeface="+mn-ea"/>
                <a:sym typeface="+mn-lt"/>
              </a:rPr>
              <a:t>——data cleaning——</a:t>
            </a:r>
          </a:p>
        </p:txBody>
      </p:sp>
      <p:sp>
        <p:nvSpPr>
          <p:cNvPr id="2" name="矩形 1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>
            <p:custDataLst>
              <p:tags r:id="rId3"/>
            </p:custDataLst>
          </p:nvPr>
        </p:nvSpPr>
        <p:spPr>
          <a:xfrm>
            <a:off x="373380" y="842010"/>
            <a:ext cx="8570595" cy="41948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考虑到数据量过大不适合部分算法的运行，且不利于离群点的检测，尝试利用以下两种思路探索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: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+mj-lt"/>
              <a:ea typeface="+mj-lt"/>
              <a:cs typeface="+mj-lt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①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在用于交叉验证的10个子集中分别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多次抽样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，构成新的同分布的10个数据量较小的子集投入模型，比较得出最优效果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②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尝试根据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不同粒度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对数据进行压缩，如以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郡、时区等在不同条件下的事故</a:t>
            </a:r>
            <a:r>
              <a:rPr kumimoji="0" 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分组</a:t>
            </a:r>
            <a:r>
              <a:rPr sz="1200" noProof="0" dirty="0" err="1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对数据进行压缩</a:t>
            </a:r>
            <a:r>
              <a:rPr lang="zh-CN" sz="120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整合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，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但压缩后的数据可能损失部分信息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lt"/>
              <a:cs typeface="+mj-lt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lt"/>
              <a:cs typeface="+mj-lt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对部分变量的进一步处理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+mj-lt"/>
              <a:ea typeface="+mj-lt"/>
              <a:cs typeface="+mj-lt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①天气情况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-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风向整合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(E/S/W/N)</a:t>
            </a:r>
            <a:r>
              <a:rPr kumimoji="0" 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，</a:t>
            </a:r>
            <a:r>
              <a:rPr kumimoji="0" 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独热码</a:t>
            </a:r>
            <a:r>
              <a:rPr kumimoji="0" 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编码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-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天气情况整合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，初步整合为字符型，进一步利用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pivot_wider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()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转为宽数据，进行</a:t>
            </a:r>
            <a:r>
              <a:rPr lang="zh-CN" sz="100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独热码</a:t>
            </a:r>
            <a:r>
              <a:rPr lang="zh-CN" sz="100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编码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lt"/>
              <a:cs typeface="+mj-lt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②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设施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因素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-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类型整合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(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缓行设施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/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路网节点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/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交通标识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/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换乘节点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)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，</a:t>
            </a:r>
            <a:r>
              <a:rPr lang="zh-CN" sz="100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独热码</a:t>
            </a:r>
            <a:r>
              <a:rPr lang="zh-CN" sz="100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编码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sz="100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③年份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-考虑新冠影响，以2020年(因子类号5)</a:t>
            </a:r>
            <a:r>
              <a:rPr lang="en-US" altLang="zh-CN" sz="1000" noProof="0" dirty="0" err="1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为界划分状态，看其是否对严重事故发生有影响</a:t>
            </a:r>
            <a:endParaRPr lang="en-US" altLang="zh-CN" sz="1000" noProof="0" dirty="0">
              <a:ln>
                <a:noFill/>
              </a:ln>
              <a:effectLst/>
              <a:uLnTx/>
              <a:uFillTx/>
              <a:latin typeface="+mj-lt"/>
              <a:ea typeface="+mj-lt"/>
              <a:cs typeface="+mj-lt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④时段、月的上中下旬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-</a:t>
            </a:r>
            <a:r>
              <a:rPr lang="zh-CN" altLang="en-US" sz="100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利用</a:t>
            </a:r>
            <a:r>
              <a:rPr lang="en-US" altLang="zh-CN" sz="1000" noProof="0" dirty="0" err="1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pivot_wider</a:t>
            </a:r>
            <a:r>
              <a:rPr lang="en-US" altLang="zh-CN" sz="100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()</a:t>
            </a:r>
            <a:r>
              <a:rPr lang="zh-CN" altLang="en-US" sz="100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转为宽数据，进行</a:t>
            </a:r>
            <a:r>
              <a:rPr lang="zh-CN" sz="100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独热码</a:t>
            </a:r>
            <a:r>
              <a:rPr lang="zh-CN" sz="100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编码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lt"/>
              <a:cs typeface="+mj-lt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lt"/>
              <a:cs typeface="+mj-lt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538965" y="24043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数据处理</a:t>
            </a:r>
          </a:p>
        </p:txBody>
      </p:sp>
      <p:sp>
        <p:nvSpPr>
          <p:cNvPr id="5" name="Rectangle 120"/>
          <p:cNvSpPr/>
          <p:nvPr>
            <p:custDataLst>
              <p:tags r:id="rId2"/>
            </p:custDataLst>
          </p:nvPr>
        </p:nvSpPr>
        <p:spPr>
          <a:xfrm>
            <a:off x="361192" y="562180"/>
            <a:ext cx="1771318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id-ID" sz="1050">
                <a:solidFill>
                  <a:srgbClr val="7B7581"/>
                </a:solidFill>
                <a:latin typeface="+mj-lt"/>
                <a:cs typeface="+mn-ea"/>
                <a:sym typeface="+mn-lt"/>
              </a:rPr>
              <a:t>——data cleaning——</a:t>
            </a:r>
          </a:p>
        </p:txBody>
      </p:sp>
      <p:sp>
        <p:nvSpPr>
          <p:cNvPr id="2" name="矩形 1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>
            <p:custDataLst>
              <p:tags r:id="rId3"/>
            </p:custDataLst>
          </p:nvPr>
        </p:nvSpPr>
        <p:spPr>
          <a:xfrm>
            <a:off x="373380" y="842010"/>
            <a:ext cx="8570595" cy="41948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以郡为粒度压缩数据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·</a:t>
            </a:r>
            <a:r>
              <a:rPr lang="zh-CN" altLang="en-US" sz="12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将数据集利用aggregate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()</a:t>
            </a:r>
            <a:r>
              <a:rPr lang="zh-CN" altLang="en-US" sz="12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函数，对Severity,County,State,Timezone,year,month,time.period进行</a:t>
            </a:r>
            <a:r>
              <a:rPr lang="zh-CN" altLang="en-US" sz="120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分组求和</a:t>
            </a:r>
            <a:r>
              <a:rPr lang="zh-CN" altLang="en-US" sz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，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zh-CN" altLang="en-US" sz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目的是</a:t>
            </a:r>
            <a:r>
              <a:rPr lang="zh-CN" altLang="en-US" sz="120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使相同严重程度、相同郡、相同州、相同时区、年份、月份、时段的案件合并为一条记录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·</a:t>
            </a:r>
            <a:r>
              <a:rPr lang="zh-CN" altLang="en-US" sz="12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对分组求和的结果在所有列上进行降序排序，得到</a:t>
            </a:r>
            <a:r>
              <a:rPr lang="zh-CN" altLang="en-US" sz="120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唯一排序结果</a:t>
            </a:r>
            <a:endParaRPr lang="en-US" altLang="zh-CN" sz="12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·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将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因子转化为数值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，</a:t>
            </a:r>
            <a:r>
              <a:rPr lang="zh-CN" altLang="en-US" sz="12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对Severity,County,State,Timezone,year,month,time.period进行</a:t>
            </a:r>
            <a:r>
              <a:rPr lang="zh-CN" altLang="en-US" sz="120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分组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求平均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，即为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某条件的发生频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率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，利用上述得到的唯一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排序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结果，将其与分组求和的数据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对齐合并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6927B"/>
              </a:solidFill>
              <a:effectLst/>
              <a:uLnTx/>
              <a:uFillTx/>
              <a:latin typeface="+mj-lt"/>
              <a:ea typeface="+mj-lt"/>
              <a:cs typeface="+mj-lt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·</a:t>
            </a:r>
            <a:r>
              <a:rPr lang="zh-CN" altLang="en-US" sz="12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对分组所求的平均值（即各条件发生概率）进行</a:t>
            </a:r>
            <a:r>
              <a:rPr lang="zh-CN" altLang="en-US" sz="120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数据标准化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120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zh-CN" altLang="en-US" sz="120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（</a:t>
            </a:r>
            <a:r>
              <a:rPr lang="en-US" altLang="zh-CN" sz="120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scale</a:t>
            </a:r>
            <a:r>
              <a:rPr lang="zh-CN" altLang="en-US" sz="120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）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 noProof="0" dirty="0">
              <a:ln>
                <a:noFill/>
              </a:ln>
              <a:solidFill>
                <a:srgbClr val="F6927B"/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·</a:t>
            </a:r>
            <a:r>
              <a:rPr lang="zh-CN" altLang="en-US" sz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数据压缩后由</a:t>
            </a:r>
            <a:r>
              <a:rPr lang="zh-CN" altLang="en-US" sz="120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2655913</a:t>
            </a:r>
            <a:r>
              <a:rPr lang="zh-CN" altLang="en-US" sz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条数据减少为</a:t>
            </a:r>
            <a:r>
              <a:rPr lang="en-US" altLang="zh-CN" sz="120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208300</a:t>
            </a:r>
            <a:r>
              <a:rPr lang="zh-CN" altLang="en-US" sz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条数据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6927B"/>
              </a:solidFill>
              <a:effectLst/>
              <a:uLnTx/>
              <a:uFillTx/>
              <a:latin typeface="+mj-lt"/>
              <a:ea typeface="+mj-lt"/>
              <a:cs typeface="+mj-lt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lt"/>
              <a:cs typeface="+mj-lt"/>
              <a:sym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867275" y="2831465"/>
            <a:ext cx="4224020" cy="2258695"/>
          </a:xfrm>
          <a:prstGeom prst="rect">
            <a:avLst/>
          </a:prstGeom>
        </p:spPr>
      </p:pic>
    </p:spTree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373549" y="193753"/>
            <a:ext cx="3531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神经网络模型</a:t>
            </a:r>
            <a:r>
              <a:rPr lang="en-US" altLang="zh-CN" sz="2400" b="1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</a:t>
            </a:r>
            <a:r>
              <a:rPr lang="zh-CN" altLang="en-US" sz="2400" b="1" dirty="0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参数调整</a:t>
            </a:r>
          </a:p>
        </p:txBody>
      </p:sp>
      <p:sp>
        <p:nvSpPr>
          <p:cNvPr id="5" name="Rectangle 120"/>
          <p:cNvSpPr/>
          <p:nvPr>
            <p:custDataLst>
              <p:tags r:id="rId2"/>
            </p:custDataLst>
          </p:nvPr>
        </p:nvSpPr>
        <p:spPr>
          <a:xfrm>
            <a:off x="361192" y="562180"/>
            <a:ext cx="1771318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id-ID" sz="1050">
                <a:solidFill>
                  <a:srgbClr val="7B7581"/>
                </a:solidFill>
                <a:latin typeface="+mj-lt"/>
                <a:cs typeface="+mn-ea"/>
                <a:sym typeface="+mn-lt"/>
              </a:rPr>
              <a:t>——data cleaning——</a:t>
            </a:r>
          </a:p>
        </p:txBody>
      </p:sp>
      <p:sp>
        <p:nvSpPr>
          <p:cNvPr id="2" name="矩形 1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>
            <p:custDataLst>
              <p:tags r:id="rId3"/>
            </p:custDataLst>
          </p:nvPr>
        </p:nvSpPr>
        <p:spPr>
          <a:xfrm>
            <a:off x="373380" y="864132"/>
            <a:ext cx="8570595" cy="14941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参数调整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·探索阶段采用全子集投入参数缺省模型，分别用平衡和非平衡的训练集测试查看初步效果，观察到</a:t>
            </a:r>
            <a:r>
              <a:rPr lang="en-US" altLang="zh-CN" sz="1200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平衡后</a:t>
            </a: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的样本作为训练集， 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  其</a:t>
            </a:r>
            <a:r>
              <a:rPr lang="en-US" altLang="zh-CN" sz="1200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对严重事故的召回率提升</a:t>
            </a:r>
            <a:endParaRPr lang="en-US" altLang="zh-CN" sz="120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·</a:t>
            </a:r>
            <a:r>
              <a:rPr lang="zh-CN" altLang="en-US" sz="1200" noProof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特征选择上，由于特征过多，不太适合利用过滤与包裹方式选择特征(计算开销过大)，故选择</a:t>
            </a:r>
            <a:r>
              <a:rPr lang="zh-CN" altLang="en-US" sz="1200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嵌入式</a:t>
            </a:r>
            <a:r>
              <a:rPr lang="zh-CN" altLang="en-US" sz="12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，将其</a:t>
            </a:r>
            <a:r>
              <a:rPr lang="zh-CN" altLang="en-US" sz="1200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与参数优化结合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·</a:t>
            </a:r>
            <a:r>
              <a:rPr lang="zh-CN" altLang="en-US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利用</a:t>
            </a:r>
            <a:r>
              <a:rPr lang="en-US" altLang="zh-CN" sz="1200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decay</a:t>
            </a: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参数 +</a:t>
            </a: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Yu Gothic" panose="020B0400000000000000" charset="-128"/>
                <a:ea typeface="Yu Gothic" panose="020B0400000000000000" charset="-128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Yu Gothic" panose="020B0400000000000000" charset="-128"/>
                <a:cs typeface="Arial" panose="020B0604020202020204" pitchFamily="34" charset="0"/>
                <a:sym typeface="Calibri" panose="020F0502020204030204" pitchFamily="34" charset="0"/>
              </a:rPr>
              <a:t>method=”</a:t>
            </a:r>
            <a:r>
              <a:rPr lang="en-US" altLang="zh-CN" sz="1200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Arial" panose="020B0604020202020204" pitchFamily="34" charset="0"/>
                <a:ea typeface="Yu Gothic" panose="020B0400000000000000" charset="-128"/>
                <a:cs typeface="Arial" panose="020B0604020202020204" pitchFamily="34" charset="0"/>
                <a:sym typeface="Calibri" panose="020F0502020204030204" pitchFamily="34" charset="0"/>
              </a:rPr>
              <a:t>pcanet</a:t>
            </a: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Yu Gothic" panose="020B0400000000000000" charset="-128"/>
                <a:cs typeface="Arial" panose="020B0604020202020204" pitchFamily="34" charset="0"/>
                <a:sym typeface="Calibri" panose="020F0502020204030204" pitchFamily="34" charset="0"/>
              </a:rPr>
              <a:t>” </a:t>
            </a:r>
            <a:endParaRPr lang="en-US" altLang="zh-CN" sz="120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6927B"/>
              </a:solidFill>
              <a:effectLst/>
              <a:uLnTx/>
              <a:uFillTx/>
              <a:latin typeface="+mj-lt"/>
              <a:ea typeface="+mj-lt"/>
              <a:cs typeface="+mj-lt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j-lt"/>
              <a:cs typeface="+mj-lt"/>
              <a:sym typeface="Calibri" panose="020F0502020204030204" pitchFamily="34" charset="0"/>
            </a:endParaRPr>
          </a:p>
        </p:txBody>
      </p:sp>
      <p:sp>
        <p:nvSpPr>
          <p:cNvPr id="6" name="矩形 5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>
            <p:custDataLst>
              <p:tags r:id="rId4"/>
            </p:custDataLst>
          </p:nvPr>
        </p:nvSpPr>
        <p:spPr>
          <a:xfrm>
            <a:off x="373380" y="4064635"/>
            <a:ext cx="8570595" cy="9874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·</a:t>
            </a:r>
            <a:r>
              <a:rPr lang="zh-CN" altLang="en-US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返回的最优</a:t>
            </a: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训练模型</a:t>
            </a:r>
            <a:r>
              <a:rPr lang="zh-CN" altLang="en-US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，训练集</a:t>
            </a:r>
            <a:r>
              <a:rPr lang="en-US" altLang="zh-CN" sz="1200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召回率</a:t>
            </a: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为</a:t>
            </a:r>
            <a:r>
              <a:rPr lang="en-US" altLang="zh-CN" sz="1200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0.7463556</a:t>
            </a: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,参数列表为</a:t>
            </a:r>
            <a:r>
              <a:rPr lang="en-US" altLang="zh-CN" sz="1200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size=9,decay=5e-4,rang=0.7,maxit=600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·</a:t>
            </a:r>
            <a:r>
              <a:rPr lang="zh-CN" altLang="en-US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对测试集进行预测，召回率</a:t>
            </a:r>
            <a:r>
              <a:rPr lang="zh-CN" altLang="en-US" sz="1200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0.7448935</a:t>
            </a:r>
            <a:r>
              <a:rPr lang="zh-CN" altLang="en-US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，对验证集进行预测，召回率</a:t>
            </a:r>
            <a:r>
              <a:rPr lang="zh-CN" altLang="en-US" sz="1200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0.7487037</a:t>
            </a:r>
            <a:r>
              <a:rPr lang="zh-CN" altLang="en-US" sz="1200" noProof="0">
                <a:ln>
                  <a:noFill/>
                </a:ln>
                <a:solidFill>
                  <a:srgbClr val="3A4058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，分别</a:t>
            </a:r>
            <a:r>
              <a:rPr lang="zh-CN" altLang="en-US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绘制</a:t>
            </a: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ROC</a:t>
            </a:r>
            <a:r>
              <a:rPr lang="zh-CN" altLang="en-US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曲线，</a:t>
            </a:r>
            <a:r>
              <a:rPr lang="en-US" altLang="zh-CN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AUC</a:t>
            </a:r>
            <a:r>
              <a:rPr lang="zh-CN" altLang="en-US" sz="120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值为</a:t>
            </a:r>
            <a:r>
              <a:rPr lang="en-US" altLang="zh-CN" sz="1200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0.759</a:t>
            </a:r>
            <a:r>
              <a:rPr lang="zh-CN" altLang="en-US" sz="1200" noProof="0">
                <a:ln>
                  <a:noFill/>
                </a:ln>
                <a:solidFill>
                  <a:srgbClr val="3A4058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与</a:t>
            </a:r>
            <a:r>
              <a:rPr lang="en-US" altLang="zh-CN" sz="1200" noProof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0.763   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zh-CN" altLang="en-US" sz="90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（设置参数</a:t>
            </a:r>
            <a:r>
              <a:rPr lang="en-US" altLang="zh-CN" sz="90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decay=5e-4</a:t>
            </a:r>
            <a:r>
              <a:rPr lang="zh-CN" altLang="en-US" sz="90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可提高召回率与精确率）</a:t>
            </a:r>
            <a:r>
              <a:rPr lang="en-US" altLang="zh-CN" sz="90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(</a:t>
            </a:r>
            <a:r>
              <a:rPr lang="zh-CN" altLang="en-US" sz="90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发现模型的召回率比精确率高，且在验证集、测试集的预测效果好，没有过拟合现象，认为模型具有较好的泛化能力</a:t>
            </a:r>
            <a:r>
              <a:rPr lang="en-US" altLang="zh-CN" sz="90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)</a:t>
            </a: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6927B"/>
              </a:solidFill>
              <a:effectLst/>
              <a:uLnTx/>
              <a:uFillTx/>
              <a:latin typeface="+mj-lt"/>
              <a:ea typeface="+mj-lt"/>
              <a:cs typeface="+mj-lt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  （</a:t>
            </a: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此处没有用验证集对训练集进行超参数调整，故将其视为测试集，用于模型评估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lt"/>
                <a:cs typeface="+mj-lt"/>
                <a:sym typeface="Calibri" panose="020F0502020204030204" pitchFamily="34" charset="0"/>
              </a:rPr>
              <a:t>）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609080" y="2336165"/>
            <a:ext cx="2128520" cy="16357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5000" y="2385695"/>
            <a:ext cx="5753100" cy="1629410"/>
          </a:xfrm>
          <a:prstGeom prst="rect">
            <a:avLst/>
          </a:prstGeom>
        </p:spPr>
      </p:pic>
    </p:spTree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29C484F-F99D-47EE-ABEE-1D0F692BFFAB}"/>
              </a:ext>
            </a:extLst>
          </p:cNvPr>
          <p:cNvSpPr/>
          <p:nvPr/>
        </p:nvSpPr>
        <p:spPr>
          <a:xfrm>
            <a:off x="723434" y="155836"/>
            <a:ext cx="2109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Xgboost</a:t>
            </a:r>
            <a:r>
              <a:rPr lang="zh-CN" altLang="en-US" sz="2400" b="1" dirty="0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4DD9D7-0209-4A8D-B865-C5B717A6A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66"/>
          <a:stretch/>
        </p:blipFill>
        <p:spPr>
          <a:xfrm>
            <a:off x="5675365" y="267412"/>
            <a:ext cx="3412191" cy="45948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DAED7A-8C39-4427-80F6-C42F3A4A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6" y="1644939"/>
            <a:ext cx="5427882" cy="32173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6976A54-77C3-4DB7-8A90-F48C342A4E96}"/>
              </a:ext>
            </a:extLst>
          </p:cNvPr>
          <p:cNvSpPr txBox="1"/>
          <p:nvPr/>
        </p:nvSpPr>
        <p:spPr>
          <a:xfrm>
            <a:off x="246490" y="930303"/>
            <a:ext cx="5216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测试集样本量为</a:t>
            </a:r>
            <a:r>
              <a:rPr lang="en-US" altLang="zh-CN" sz="1600" dirty="0"/>
              <a:t>85</a:t>
            </a:r>
            <a:r>
              <a:rPr lang="zh-CN" altLang="en-US" sz="1600" dirty="0"/>
              <a:t>万左右，而训练数据约</a:t>
            </a:r>
            <a:r>
              <a:rPr lang="en-US" altLang="zh-CN" sz="1600" dirty="0"/>
              <a:t>39</a:t>
            </a:r>
            <a:r>
              <a:rPr lang="zh-CN" altLang="en-US" sz="1600" dirty="0"/>
              <a:t>万。</a:t>
            </a:r>
            <a:endParaRPr lang="en-US" altLang="zh-CN" sz="1600" dirty="0"/>
          </a:p>
          <a:p>
            <a:r>
              <a:rPr lang="zh-CN" altLang="en-US" sz="1600" dirty="0"/>
              <a:t>说明模型泛化性能很好。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E12775-6EF0-4289-8063-411BA765C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848" y="265213"/>
            <a:ext cx="1486107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1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:random/>
      </p:transition>
    </mc:Choice>
    <mc:Fallback xmlns="">
      <p:transition spd="slow" advTm="2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/>
          <p:cNvGrpSpPr>
            <a:grpSpLocks noChangeAspect="1"/>
          </p:cNvGrpSpPr>
          <p:nvPr/>
        </p:nvGrpSpPr>
        <p:grpSpPr bwMode="auto">
          <a:xfrm flipH="1">
            <a:off x="5306325" y="-609441"/>
            <a:ext cx="4755512" cy="6068786"/>
            <a:chOff x="1167" y="280"/>
            <a:chExt cx="3259" cy="4159"/>
          </a:xfrm>
        </p:grpSpPr>
        <p:sp>
          <p:nvSpPr>
            <p:cNvPr id="16" name="Freeform 5"/>
            <p:cNvSpPr/>
            <p:nvPr userDrawn="1"/>
          </p:nvSpPr>
          <p:spPr bwMode="auto">
            <a:xfrm>
              <a:off x="1447" y="1577"/>
              <a:ext cx="1070" cy="1068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"/>
            <p:cNvSpPr/>
            <p:nvPr userDrawn="1"/>
          </p:nvSpPr>
          <p:spPr bwMode="auto">
            <a:xfrm>
              <a:off x="1655" y="2222"/>
              <a:ext cx="1068" cy="1070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"/>
            <p:cNvSpPr/>
            <p:nvPr userDrawn="1"/>
          </p:nvSpPr>
          <p:spPr bwMode="auto">
            <a:xfrm>
              <a:off x="3946" y="1831"/>
              <a:ext cx="272" cy="272"/>
            </a:xfrm>
            <a:custGeom>
              <a:avLst/>
              <a:gdLst>
                <a:gd name="T0" fmla="*/ 153 w 188"/>
                <a:gd name="T1" fmla="*/ 33 h 188"/>
                <a:gd name="T2" fmla="*/ 156 w 188"/>
                <a:gd name="T3" fmla="*/ 153 h 188"/>
                <a:gd name="T4" fmla="*/ 36 w 188"/>
                <a:gd name="T5" fmla="*/ 156 h 188"/>
                <a:gd name="T6" fmla="*/ 33 w 188"/>
                <a:gd name="T7" fmla="*/ 36 h 188"/>
                <a:gd name="T8" fmla="*/ 153 w 188"/>
                <a:gd name="T9" fmla="*/ 3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53" y="33"/>
                  </a:moveTo>
                  <a:cubicBezTo>
                    <a:pt x="187" y="65"/>
                    <a:pt x="188" y="119"/>
                    <a:pt x="156" y="153"/>
                  </a:cubicBezTo>
                  <a:cubicBezTo>
                    <a:pt x="124" y="187"/>
                    <a:pt x="70" y="188"/>
                    <a:pt x="36" y="156"/>
                  </a:cubicBezTo>
                  <a:cubicBezTo>
                    <a:pt x="2" y="123"/>
                    <a:pt x="0" y="70"/>
                    <a:pt x="33" y="36"/>
                  </a:cubicBezTo>
                  <a:cubicBezTo>
                    <a:pt x="65" y="2"/>
                    <a:pt x="119" y="0"/>
                    <a:pt x="153" y="33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"/>
            <p:cNvSpPr/>
            <p:nvPr userDrawn="1"/>
          </p:nvSpPr>
          <p:spPr bwMode="auto">
            <a:xfrm>
              <a:off x="4067" y="2462"/>
              <a:ext cx="97" cy="99"/>
            </a:xfrm>
            <a:custGeom>
              <a:avLst/>
              <a:gdLst>
                <a:gd name="T0" fmla="*/ 55 w 67"/>
                <a:gd name="T1" fmla="*/ 12 h 68"/>
                <a:gd name="T2" fmla="*/ 56 w 67"/>
                <a:gd name="T3" fmla="*/ 55 h 68"/>
                <a:gd name="T4" fmla="*/ 12 w 67"/>
                <a:gd name="T5" fmla="*/ 56 h 68"/>
                <a:gd name="T6" fmla="*/ 11 w 67"/>
                <a:gd name="T7" fmla="*/ 13 h 68"/>
                <a:gd name="T8" fmla="*/ 55 w 67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8">
                  <a:moveTo>
                    <a:pt x="55" y="12"/>
                  </a:moveTo>
                  <a:cubicBezTo>
                    <a:pt x="67" y="23"/>
                    <a:pt x="67" y="43"/>
                    <a:pt x="56" y="55"/>
                  </a:cubicBezTo>
                  <a:cubicBezTo>
                    <a:pt x="44" y="67"/>
                    <a:pt x="25" y="68"/>
                    <a:pt x="12" y="56"/>
                  </a:cubicBezTo>
                  <a:cubicBezTo>
                    <a:pt x="0" y="45"/>
                    <a:pt x="0" y="25"/>
                    <a:pt x="11" y="13"/>
                  </a:cubicBezTo>
                  <a:cubicBezTo>
                    <a:pt x="23" y="1"/>
                    <a:pt x="42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0"/>
            <p:cNvSpPr/>
            <p:nvPr userDrawn="1"/>
          </p:nvSpPr>
          <p:spPr bwMode="auto">
            <a:xfrm>
              <a:off x="1167" y="2310"/>
              <a:ext cx="98" cy="98"/>
            </a:xfrm>
            <a:custGeom>
              <a:avLst/>
              <a:gdLst>
                <a:gd name="T0" fmla="*/ 55 w 68"/>
                <a:gd name="T1" fmla="*/ 11 h 68"/>
                <a:gd name="T2" fmla="*/ 56 w 68"/>
                <a:gd name="T3" fmla="*/ 55 h 68"/>
                <a:gd name="T4" fmla="*/ 13 w 68"/>
                <a:gd name="T5" fmla="*/ 56 h 68"/>
                <a:gd name="T6" fmla="*/ 12 w 68"/>
                <a:gd name="T7" fmla="*/ 12 h 68"/>
                <a:gd name="T8" fmla="*/ 55 w 68"/>
                <a:gd name="T9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1"/>
                  </a:moveTo>
                  <a:cubicBezTo>
                    <a:pt x="67" y="23"/>
                    <a:pt x="68" y="42"/>
                    <a:pt x="56" y="55"/>
                  </a:cubicBezTo>
                  <a:cubicBezTo>
                    <a:pt x="44" y="67"/>
                    <a:pt x="25" y="68"/>
                    <a:pt x="13" y="56"/>
                  </a:cubicBezTo>
                  <a:cubicBezTo>
                    <a:pt x="0" y="44"/>
                    <a:pt x="0" y="25"/>
                    <a:pt x="12" y="12"/>
                  </a:cubicBezTo>
                  <a:cubicBezTo>
                    <a:pt x="23" y="0"/>
                    <a:pt x="43" y="0"/>
                    <a:pt x="55" y="11"/>
                  </a:cubicBezTo>
                  <a:close/>
                </a:path>
              </a:pathLst>
            </a:custGeom>
            <a:noFill/>
            <a:ln w="17463" cap="flat">
              <a:solidFill>
                <a:srgbClr val="A19694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1"/>
            <p:cNvSpPr/>
            <p:nvPr userDrawn="1"/>
          </p:nvSpPr>
          <p:spPr bwMode="auto">
            <a:xfrm>
              <a:off x="4036" y="3548"/>
              <a:ext cx="99" cy="98"/>
            </a:xfrm>
            <a:custGeom>
              <a:avLst/>
              <a:gdLst>
                <a:gd name="T0" fmla="*/ 55 w 68"/>
                <a:gd name="T1" fmla="*/ 12 h 68"/>
                <a:gd name="T2" fmla="*/ 57 w 68"/>
                <a:gd name="T3" fmla="*/ 55 h 68"/>
                <a:gd name="T4" fmla="*/ 13 w 68"/>
                <a:gd name="T5" fmla="*/ 56 h 68"/>
                <a:gd name="T6" fmla="*/ 12 w 68"/>
                <a:gd name="T7" fmla="*/ 13 h 68"/>
                <a:gd name="T8" fmla="*/ 55 w 68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2"/>
                  </a:moveTo>
                  <a:cubicBezTo>
                    <a:pt x="68" y="24"/>
                    <a:pt x="68" y="43"/>
                    <a:pt x="57" y="55"/>
                  </a:cubicBezTo>
                  <a:cubicBezTo>
                    <a:pt x="45" y="68"/>
                    <a:pt x="25" y="68"/>
                    <a:pt x="13" y="56"/>
                  </a:cubicBezTo>
                  <a:cubicBezTo>
                    <a:pt x="1" y="45"/>
                    <a:pt x="0" y="25"/>
                    <a:pt x="12" y="13"/>
                  </a:cubicBezTo>
                  <a:cubicBezTo>
                    <a:pt x="24" y="1"/>
                    <a:pt x="43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2"/>
            <p:cNvSpPr/>
            <p:nvPr userDrawn="1"/>
          </p:nvSpPr>
          <p:spPr bwMode="auto">
            <a:xfrm>
              <a:off x="2171" y="3532"/>
              <a:ext cx="235" cy="236"/>
            </a:xfrm>
            <a:custGeom>
              <a:avLst/>
              <a:gdLst>
                <a:gd name="T0" fmla="*/ 132 w 163"/>
                <a:gd name="T1" fmla="*/ 28 h 163"/>
                <a:gd name="T2" fmla="*/ 134 w 163"/>
                <a:gd name="T3" fmla="*/ 132 h 163"/>
                <a:gd name="T4" fmla="*/ 30 w 163"/>
                <a:gd name="T5" fmla="*/ 135 h 163"/>
                <a:gd name="T6" fmla="*/ 28 w 163"/>
                <a:gd name="T7" fmla="*/ 30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1" y="56"/>
                    <a:pt x="163" y="102"/>
                    <a:pt x="134" y="132"/>
                  </a:cubicBezTo>
                  <a:cubicBezTo>
                    <a:pt x="106" y="162"/>
                    <a:pt x="60" y="163"/>
                    <a:pt x="30" y="135"/>
                  </a:cubicBezTo>
                  <a:cubicBezTo>
                    <a:pt x="1" y="107"/>
                    <a:pt x="0" y="60"/>
                    <a:pt x="28" y="30"/>
                  </a:cubicBezTo>
                  <a:cubicBezTo>
                    <a:pt x="56" y="1"/>
                    <a:pt x="102" y="0"/>
                    <a:pt x="132" y="28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3"/>
            <p:cNvSpPr/>
            <p:nvPr userDrawn="1"/>
          </p:nvSpPr>
          <p:spPr bwMode="auto">
            <a:xfrm>
              <a:off x="3902" y="2939"/>
              <a:ext cx="235" cy="235"/>
            </a:xfrm>
            <a:custGeom>
              <a:avLst/>
              <a:gdLst>
                <a:gd name="T0" fmla="*/ 132 w 163"/>
                <a:gd name="T1" fmla="*/ 28 h 163"/>
                <a:gd name="T2" fmla="*/ 135 w 163"/>
                <a:gd name="T3" fmla="*/ 133 h 163"/>
                <a:gd name="T4" fmla="*/ 31 w 163"/>
                <a:gd name="T5" fmla="*/ 135 h 163"/>
                <a:gd name="T6" fmla="*/ 28 w 163"/>
                <a:gd name="T7" fmla="*/ 31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2" y="57"/>
                    <a:pt x="163" y="103"/>
                    <a:pt x="135" y="133"/>
                  </a:cubicBezTo>
                  <a:cubicBezTo>
                    <a:pt x="107" y="162"/>
                    <a:pt x="60" y="163"/>
                    <a:pt x="31" y="135"/>
                  </a:cubicBezTo>
                  <a:cubicBezTo>
                    <a:pt x="1" y="107"/>
                    <a:pt x="0" y="61"/>
                    <a:pt x="28" y="31"/>
                  </a:cubicBezTo>
                  <a:cubicBezTo>
                    <a:pt x="56" y="2"/>
                    <a:pt x="103" y="0"/>
                    <a:pt x="132" y="28"/>
                  </a:cubicBezTo>
                  <a:close/>
                </a:path>
              </a:pathLst>
            </a:custGeom>
            <a:solidFill>
              <a:srgbClr val="8A8FA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4"/>
            <p:cNvSpPr/>
            <p:nvPr userDrawn="1"/>
          </p:nvSpPr>
          <p:spPr bwMode="auto">
            <a:xfrm>
              <a:off x="1913" y="501"/>
              <a:ext cx="109" cy="108"/>
            </a:xfrm>
            <a:custGeom>
              <a:avLst/>
              <a:gdLst>
                <a:gd name="T0" fmla="*/ 61 w 75"/>
                <a:gd name="T1" fmla="*/ 13 h 75"/>
                <a:gd name="T2" fmla="*/ 62 w 75"/>
                <a:gd name="T3" fmla="*/ 61 h 75"/>
                <a:gd name="T4" fmla="*/ 14 w 75"/>
                <a:gd name="T5" fmla="*/ 62 h 75"/>
                <a:gd name="T6" fmla="*/ 13 w 75"/>
                <a:gd name="T7" fmla="*/ 14 h 75"/>
                <a:gd name="T8" fmla="*/ 61 w 75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61" y="13"/>
                  </a:moveTo>
                  <a:cubicBezTo>
                    <a:pt x="74" y="26"/>
                    <a:pt x="75" y="47"/>
                    <a:pt x="62" y="61"/>
                  </a:cubicBezTo>
                  <a:cubicBezTo>
                    <a:pt x="49" y="74"/>
                    <a:pt x="28" y="75"/>
                    <a:pt x="14" y="62"/>
                  </a:cubicBezTo>
                  <a:cubicBezTo>
                    <a:pt x="1" y="49"/>
                    <a:pt x="0" y="28"/>
                    <a:pt x="13" y="14"/>
                  </a:cubicBezTo>
                  <a:cubicBezTo>
                    <a:pt x="26" y="1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F6E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 userDrawn="1"/>
          </p:nvSpPr>
          <p:spPr bwMode="auto">
            <a:xfrm>
              <a:off x="3830" y="2182"/>
              <a:ext cx="107" cy="108"/>
            </a:xfrm>
            <a:custGeom>
              <a:avLst/>
              <a:gdLst>
                <a:gd name="T0" fmla="*/ 60 w 74"/>
                <a:gd name="T1" fmla="*/ 13 h 75"/>
                <a:gd name="T2" fmla="*/ 61 w 74"/>
                <a:gd name="T3" fmla="*/ 61 h 75"/>
                <a:gd name="T4" fmla="*/ 14 w 74"/>
                <a:gd name="T5" fmla="*/ 62 h 75"/>
                <a:gd name="T6" fmla="*/ 12 w 74"/>
                <a:gd name="T7" fmla="*/ 14 h 75"/>
                <a:gd name="T8" fmla="*/ 60 w 74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60" y="13"/>
                  </a:moveTo>
                  <a:cubicBezTo>
                    <a:pt x="73" y="26"/>
                    <a:pt x="74" y="47"/>
                    <a:pt x="61" y="61"/>
                  </a:cubicBezTo>
                  <a:cubicBezTo>
                    <a:pt x="48" y="74"/>
                    <a:pt x="27" y="75"/>
                    <a:pt x="14" y="62"/>
                  </a:cubicBezTo>
                  <a:cubicBezTo>
                    <a:pt x="0" y="49"/>
                    <a:pt x="0" y="28"/>
                    <a:pt x="12" y="14"/>
                  </a:cubicBezTo>
                  <a:cubicBezTo>
                    <a:pt x="25" y="1"/>
                    <a:pt x="47" y="0"/>
                    <a:pt x="60" y="13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6"/>
            <p:cNvSpPr/>
            <p:nvPr userDrawn="1"/>
          </p:nvSpPr>
          <p:spPr bwMode="auto">
            <a:xfrm>
              <a:off x="2390" y="3838"/>
              <a:ext cx="108" cy="107"/>
            </a:xfrm>
            <a:custGeom>
              <a:avLst/>
              <a:gdLst>
                <a:gd name="T0" fmla="*/ 61 w 75"/>
                <a:gd name="T1" fmla="*/ 13 h 74"/>
                <a:gd name="T2" fmla="*/ 62 w 75"/>
                <a:gd name="T3" fmla="*/ 60 h 74"/>
                <a:gd name="T4" fmla="*/ 14 w 75"/>
                <a:gd name="T5" fmla="*/ 61 h 74"/>
                <a:gd name="T6" fmla="*/ 13 w 75"/>
                <a:gd name="T7" fmla="*/ 14 h 74"/>
                <a:gd name="T8" fmla="*/ 61 w 75"/>
                <a:gd name="T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4">
                  <a:moveTo>
                    <a:pt x="61" y="13"/>
                  </a:moveTo>
                  <a:cubicBezTo>
                    <a:pt x="74" y="25"/>
                    <a:pt x="75" y="47"/>
                    <a:pt x="62" y="60"/>
                  </a:cubicBezTo>
                  <a:cubicBezTo>
                    <a:pt x="49" y="74"/>
                    <a:pt x="28" y="74"/>
                    <a:pt x="14" y="61"/>
                  </a:cubicBezTo>
                  <a:cubicBezTo>
                    <a:pt x="1" y="49"/>
                    <a:pt x="0" y="27"/>
                    <a:pt x="13" y="14"/>
                  </a:cubicBezTo>
                  <a:cubicBezTo>
                    <a:pt x="26" y="0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17"/>
            <p:cNvSpPr>
              <a:spLocks noChangeArrowheads="1"/>
            </p:cNvSpPr>
            <p:nvPr userDrawn="1"/>
          </p:nvSpPr>
          <p:spPr bwMode="auto">
            <a:xfrm>
              <a:off x="3144" y="280"/>
              <a:ext cx="1282" cy="1282"/>
            </a:xfrm>
            <a:prstGeom prst="ellipse">
              <a:avLst/>
            </a:prstGeom>
            <a:solidFill>
              <a:srgbClr val="A08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17"/>
            <p:cNvSpPr>
              <a:spLocks noChangeArrowheads="1"/>
            </p:cNvSpPr>
            <p:nvPr userDrawn="1"/>
          </p:nvSpPr>
          <p:spPr bwMode="auto">
            <a:xfrm>
              <a:off x="2150" y="763"/>
              <a:ext cx="1560" cy="1560"/>
            </a:xfrm>
            <a:prstGeom prst="ellipse">
              <a:avLst/>
            </a:prstGeom>
            <a:solidFill>
              <a:srgbClr val="3A4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2110" y="1886"/>
              <a:ext cx="1753" cy="1750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F69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"/>
            <p:cNvSpPr/>
            <p:nvPr/>
          </p:nvSpPr>
          <p:spPr bwMode="auto">
            <a:xfrm>
              <a:off x="2532" y="3218"/>
              <a:ext cx="1219" cy="1221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541655" y="1741805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</a:rPr>
              <a:t>数据集介绍</a:t>
            </a:r>
          </a:p>
        </p:txBody>
      </p:sp>
    </p:spTree>
    <p:extLst>
      <p:ext uri="{BB962C8B-B14F-4D97-AF65-F5344CB8AC3E}">
        <p14:creationId xmlns:p14="http://schemas.microsoft.com/office/powerpoint/2010/main" val="3400921302"/>
      </p:ext>
    </p:extLst>
  </p:cSld>
  <p:clrMapOvr>
    <a:masterClrMapping/>
  </p:clrMapOvr>
  <p:transition spd="slow" advTm="2000"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-1365408" y="-361085"/>
            <a:ext cx="4755512" cy="6068786"/>
            <a:chOff x="1167" y="280"/>
            <a:chExt cx="3259" cy="4159"/>
          </a:xfrm>
        </p:grpSpPr>
        <p:sp>
          <p:nvSpPr>
            <p:cNvPr id="16" name="Freeform 5"/>
            <p:cNvSpPr/>
            <p:nvPr userDrawn="1"/>
          </p:nvSpPr>
          <p:spPr bwMode="auto">
            <a:xfrm>
              <a:off x="1447" y="1577"/>
              <a:ext cx="1070" cy="1068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"/>
            <p:cNvSpPr/>
            <p:nvPr userDrawn="1"/>
          </p:nvSpPr>
          <p:spPr bwMode="auto">
            <a:xfrm>
              <a:off x="1655" y="2222"/>
              <a:ext cx="1068" cy="1070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"/>
            <p:cNvSpPr/>
            <p:nvPr userDrawn="1"/>
          </p:nvSpPr>
          <p:spPr bwMode="auto">
            <a:xfrm>
              <a:off x="3946" y="1831"/>
              <a:ext cx="272" cy="272"/>
            </a:xfrm>
            <a:custGeom>
              <a:avLst/>
              <a:gdLst>
                <a:gd name="T0" fmla="*/ 153 w 188"/>
                <a:gd name="T1" fmla="*/ 33 h 188"/>
                <a:gd name="T2" fmla="*/ 156 w 188"/>
                <a:gd name="T3" fmla="*/ 153 h 188"/>
                <a:gd name="T4" fmla="*/ 36 w 188"/>
                <a:gd name="T5" fmla="*/ 156 h 188"/>
                <a:gd name="T6" fmla="*/ 33 w 188"/>
                <a:gd name="T7" fmla="*/ 36 h 188"/>
                <a:gd name="T8" fmla="*/ 153 w 188"/>
                <a:gd name="T9" fmla="*/ 3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53" y="33"/>
                  </a:moveTo>
                  <a:cubicBezTo>
                    <a:pt x="187" y="65"/>
                    <a:pt x="188" y="119"/>
                    <a:pt x="156" y="153"/>
                  </a:cubicBezTo>
                  <a:cubicBezTo>
                    <a:pt x="124" y="187"/>
                    <a:pt x="70" y="188"/>
                    <a:pt x="36" y="156"/>
                  </a:cubicBezTo>
                  <a:cubicBezTo>
                    <a:pt x="2" y="123"/>
                    <a:pt x="0" y="70"/>
                    <a:pt x="33" y="36"/>
                  </a:cubicBezTo>
                  <a:cubicBezTo>
                    <a:pt x="65" y="2"/>
                    <a:pt x="119" y="0"/>
                    <a:pt x="153" y="33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"/>
            <p:cNvSpPr/>
            <p:nvPr userDrawn="1"/>
          </p:nvSpPr>
          <p:spPr bwMode="auto">
            <a:xfrm>
              <a:off x="4067" y="2462"/>
              <a:ext cx="97" cy="99"/>
            </a:xfrm>
            <a:custGeom>
              <a:avLst/>
              <a:gdLst>
                <a:gd name="T0" fmla="*/ 55 w 67"/>
                <a:gd name="T1" fmla="*/ 12 h 68"/>
                <a:gd name="T2" fmla="*/ 56 w 67"/>
                <a:gd name="T3" fmla="*/ 55 h 68"/>
                <a:gd name="T4" fmla="*/ 12 w 67"/>
                <a:gd name="T5" fmla="*/ 56 h 68"/>
                <a:gd name="T6" fmla="*/ 11 w 67"/>
                <a:gd name="T7" fmla="*/ 13 h 68"/>
                <a:gd name="T8" fmla="*/ 55 w 67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8">
                  <a:moveTo>
                    <a:pt x="55" y="12"/>
                  </a:moveTo>
                  <a:cubicBezTo>
                    <a:pt x="67" y="23"/>
                    <a:pt x="67" y="43"/>
                    <a:pt x="56" y="55"/>
                  </a:cubicBezTo>
                  <a:cubicBezTo>
                    <a:pt x="44" y="67"/>
                    <a:pt x="25" y="68"/>
                    <a:pt x="12" y="56"/>
                  </a:cubicBezTo>
                  <a:cubicBezTo>
                    <a:pt x="0" y="45"/>
                    <a:pt x="0" y="25"/>
                    <a:pt x="11" y="13"/>
                  </a:cubicBezTo>
                  <a:cubicBezTo>
                    <a:pt x="23" y="1"/>
                    <a:pt x="42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0"/>
            <p:cNvSpPr/>
            <p:nvPr userDrawn="1"/>
          </p:nvSpPr>
          <p:spPr bwMode="auto">
            <a:xfrm>
              <a:off x="1167" y="2310"/>
              <a:ext cx="98" cy="98"/>
            </a:xfrm>
            <a:custGeom>
              <a:avLst/>
              <a:gdLst>
                <a:gd name="T0" fmla="*/ 55 w 68"/>
                <a:gd name="T1" fmla="*/ 11 h 68"/>
                <a:gd name="T2" fmla="*/ 56 w 68"/>
                <a:gd name="T3" fmla="*/ 55 h 68"/>
                <a:gd name="T4" fmla="*/ 13 w 68"/>
                <a:gd name="T5" fmla="*/ 56 h 68"/>
                <a:gd name="T6" fmla="*/ 12 w 68"/>
                <a:gd name="T7" fmla="*/ 12 h 68"/>
                <a:gd name="T8" fmla="*/ 55 w 68"/>
                <a:gd name="T9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1"/>
                  </a:moveTo>
                  <a:cubicBezTo>
                    <a:pt x="67" y="23"/>
                    <a:pt x="68" y="42"/>
                    <a:pt x="56" y="55"/>
                  </a:cubicBezTo>
                  <a:cubicBezTo>
                    <a:pt x="44" y="67"/>
                    <a:pt x="25" y="68"/>
                    <a:pt x="13" y="56"/>
                  </a:cubicBezTo>
                  <a:cubicBezTo>
                    <a:pt x="0" y="44"/>
                    <a:pt x="0" y="25"/>
                    <a:pt x="12" y="12"/>
                  </a:cubicBezTo>
                  <a:cubicBezTo>
                    <a:pt x="23" y="0"/>
                    <a:pt x="43" y="0"/>
                    <a:pt x="55" y="11"/>
                  </a:cubicBezTo>
                  <a:close/>
                </a:path>
              </a:pathLst>
            </a:custGeom>
            <a:noFill/>
            <a:ln w="17463" cap="flat">
              <a:solidFill>
                <a:srgbClr val="A19694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1"/>
            <p:cNvSpPr/>
            <p:nvPr userDrawn="1"/>
          </p:nvSpPr>
          <p:spPr bwMode="auto">
            <a:xfrm>
              <a:off x="4036" y="3548"/>
              <a:ext cx="99" cy="98"/>
            </a:xfrm>
            <a:custGeom>
              <a:avLst/>
              <a:gdLst>
                <a:gd name="T0" fmla="*/ 55 w 68"/>
                <a:gd name="T1" fmla="*/ 12 h 68"/>
                <a:gd name="T2" fmla="*/ 57 w 68"/>
                <a:gd name="T3" fmla="*/ 55 h 68"/>
                <a:gd name="T4" fmla="*/ 13 w 68"/>
                <a:gd name="T5" fmla="*/ 56 h 68"/>
                <a:gd name="T6" fmla="*/ 12 w 68"/>
                <a:gd name="T7" fmla="*/ 13 h 68"/>
                <a:gd name="T8" fmla="*/ 55 w 68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2"/>
                  </a:moveTo>
                  <a:cubicBezTo>
                    <a:pt x="68" y="24"/>
                    <a:pt x="68" y="43"/>
                    <a:pt x="57" y="55"/>
                  </a:cubicBezTo>
                  <a:cubicBezTo>
                    <a:pt x="45" y="68"/>
                    <a:pt x="25" y="68"/>
                    <a:pt x="13" y="56"/>
                  </a:cubicBezTo>
                  <a:cubicBezTo>
                    <a:pt x="1" y="45"/>
                    <a:pt x="0" y="25"/>
                    <a:pt x="12" y="13"/>
                  </a:cubicBezTo>
                  <a:cubicBezTo>
                    <a:pt x="24" y="1"/>
                    <a:pt x="43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2"/>
            <p:cNvSpPr/>
            <p:nvPr userDrawn="1"/>
          </p:nvSpPr>
          <p:spPr bwMode="auto">
            <a:xfrm>
              <a:off x="2171" y="3532"/>
              <a:ext cx="235" cy="236"/>
            </a:xfrm>
            <a:custGeom>
              <a:avLst/>
              <a:gdLst>
                <a:gd name="T0" fmla="*/ 132 w 163"/>
                <a:gd name="T1" fmla="*/ 28 h 163"/>
                <a:gd name="T2" fmla="*/ 134 w 163"/>
                <a:gd name="T3" fmla="*/ 132 h 163"/>
                <a:gd name="T4" fmla="*/ 30 w 163"/>
                <a:gd name="T5" fmla="*/ 135 h 163"/>
                <a:gd name="T6" fmla="*/ 28 w 163"/>
                <a:gd name="T7" fmla="*/ 30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1" y="56"/>
                    <a:pt x="163" y="102"/>
                    <a:pt x="134" y="132"/>
                  </a:cubicBezTo>
                  <a:cubicBezTo>
                    <a:pt x="106" y="162"/>
                    <a:pt x="60" y="163"/>
                    <a:pt x="30" y="135"/>
                  </a:cubicBezTo>
                  <a:cubicBezTo>
                    <a:pt x="1" y="107"/>
                    <a:pt x="0" y="60"/>
                    <a:pt x="28" y="30"/>
                  </a:cubicBezTo>
                  <a:cubicBezTo>
                    <a:pt x="56" y="1"/>
                    <a:pt x="102" y="0"/>
                    <a:pt x="132" y="28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3"/>
            <p:cNvSpPr/>
            <p:nvPr userDrawn="1"/>
          </p:nvSpPr>
          <p:spPr bwMode="auto">
            <a:xfrm>
              <a:off x="3902" y="2939"/>
              <a:ext cx="235" cy="235"/>
            </a:xfrm>
            <a:custGeom>
              <a:avLst/>
              <a:gdLst>
                <a:gd name="T0" fmla="*/ 132 w 163"/>
                <a:gd name="T1" fmla="*/ 28 h 163"/>
                <a:gd name="T2" fmla="*/ 135 w 163"/>
                <a:gd name="T3" fmla="*/ 133 h 163"/>
                <a:gd name="T4" fmla="*/ 31 w 163"/>
                <a:gd name="T5" fmla="*/ 135 h 163"/>
                <a:gd name="T6" fmla="*/ 28 w 163"/>
                <a:gd name="T7" fmla="*/ 31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2" y="57"/>
                    <a:pt x="163" y="103"/>
                    <a:pt x="135" y="133"/>
                  </a:cubicBezTo>
                  <a:cubicBezTo>
                    <a:pt x="107" y="162"/>
                    <a:pt x="60" y="163"/>
                    <a:pt x="31" y="135"/>
                  </a:cubicBezTo>
                  <a:cubicBezTo>
                    <a:pt x="1" y="107"/>
                    <a:pt x="0" y="61"/>
                    <a:pt x="28" y="31"/>
                  </a:cubicBezTo>
                  <a:cubicBezTo>
                    <a:pt x="56" y="2"/>
                    <a:pt x="103" y="0"/>
                    <a:pt x="132" y="28"/>
                  </a:cubicBezTo>
                  <a:close/>
                </a:path>
              </a:pathLst>
            </a:custGeom>
            <a:solidFill>
              <a:srgbClr val="8A8FA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4"/>
            <p:cNvSpPr/>
            <p:nvPr userDrawn="1"/>
          </p:nvSpPr>
          <p:spPr bwMode="auto">
            <a:xfrm>
              <a:off x="1913" y="501"/>
              <a:ext cx="109" cy="108"/>
            </a:xfrm>
            <a:custGeom>
              <a:avLst/>
              <a:gdLst>
                <a:gd name="T0" fmla="*/ 61 w 75"/>
                <a:gd name="T1" fmla="*/ 13 h 75"/>
                <a:gd name="T2" fmla="*/ 62 w 75"/>
                <a:gd name="T3" fmla="*/ 61 h 75"/>
                <a:gd name="T4" fmla="*/ 14 w 75"/>
                <a:gd name="T5" fmla="*/ 62 h 75"/>
                <a:gd name="T6" fmla="*/ 13 w 75"/>
                <a:gd name="T7" fmla="*/ 14 h 75"/>
                <a:gd name="T8" fmla="*/ 61 w 75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61" y="13"/>
                  </a:moveTo>
                  <a:cubicBezTo>
                    <a:pt x="74" y="26"/>
                    <a:pt x="75" y="47"/>
                    <a:pt x="62" y="61"/>
                  </a:cubicBezTo>
                  <a:cubicBezTo>
                    <a:pt x="49" y="74"/>
                    <a:pt x="28" y="75"/>
                    <a:pt x="14" y="62"/>
                  </a:cubicBezTo>
                  <a:cubicBezTo>
                    <a:pt x="1" y="49"/>
                    <a:pt x="0" y="28"/>
                    <a:pt x="13" y="14"/>
                  </a:cubicBezTo>
                  <a:cubicBezTo>
                    <a:pt x="26" y="1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F6E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 userDrawn="1"/>
          </p:nvSpPr>
          <p:spPr bwMode="auto">
            <a:xfrm>
              <a:off x="3830" y="2182"/>
              <a:ext cx="107" cy="108"/>
            </a:xfrm>
            <a:custGeom>
              <a:avLst/>
              <a:gdLst>
                <a:gd name="T0" fmla="*/ 60 w 74"/>
                <a:gd name="T1" fmla="*/ 13 h 75"/>
                <a:gd name="T2" fmla="*/ 61 w 74"/>
                <a:gd name="T3" fmla="*/ 61 h 75"/>
                <a:gd name="T4" fmla="*/ 14 w 74"/>
                <a:gd name="T5" fmla="*/ 62 h 75"/>
                <a:gd name="T6" fmla="*/ 12 w 74"/>
                <a:gd name="T7" fmla="*/ 14 h 75"/>
                <a:gd name="T8" fmla="*/ 60 w 74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60" y="13"/>
                  </a:moveTo>
                  <a:cubicBezTo>
                    <a:pt x="73" y="26"/>
                    <a:pt x="74" y="47"/>
                    <a:pt x="61" y="61"/>
                  </a:cubicBezTo>
                  <a:cubicBezTo>
                    <a:pt x="48" y="74"/>
                    <a:pt x="27" y="75"/>
                    <a:pt x="14" y="62"/>
                  </a:cubicBezTo>
                  <a:cubicBezTo>
                    <a:pt x="0" y="49"/>
                    <a:pt x="0" y="28"/>
                    <a:pt x="12" y="14"/>
                  </a:cubicBezTo>
                  <a:cubicBezTo>
                    <a:pt x="25" y="1"/>
                    <a:pt x="47" y="0"/>
                    <a:pt x="60" y="13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6"/>
            <p:cNvSpPr/>
            <p:nvPr userDrawn="1"/>
          </p:nvSpPr>
          <p:spPr bwMode="auto">
            <a:xfrm>
              <a:off x="2390" y="3838"/>
              <a:ext cx="108" cy="107"/>
            </a:xfrm>
            <a:custGeom>
              <a:avLst/>
              <a:gdLst>
                <a:gd name="T0" fmla="*/ 61 w 75"/>
                <a:gd name="T1" fmla="*/ 13 h 74"/>
                <a:gd name="T2" fmla="*/ 62 w 75"/>
                <a:gd name="T3" fmla="*/ 60 h 74"/>
                <a:gd name="T4" fmla="*/ 14 w 75"/>
                <a:gd name="T5" fmla="*/ 61 h 74"/>
                <a:gd name="T6" fmla="*/ 13 w 75"/>
                <a:gd name="T7" fmla="*/ 14 h 74"/>
                <a:gd name="T8" fmla="*/ 61 w 75"/>
                <a:gd name="T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4">
                  <a:moveTo>
                    <a:pt x="61" y="13"/>
                  </a:moveTo>
                  <a:cubicBezTo>
                    <a:pt x="74" y="25"/>
                    <a:pt x="75" y="47"/>
                    <a:pt x="62" y="60"/>
                  </a:cubicBezTo>
                  <a:cubicBezTo>
                    <a:pt x="49" y="74"/>
                    <a:pt x="28" y="74"/>
                    <a:pt x="14" y="61"/>
                  </a:cubicBezTo>
                  <a:cubicBezTo>
                    <a:pt x="1" y="49"/>
                    <a:pt x="0" y="27"/>
                    <a:pt x="13" y="14"/>
                  </a:cubicBezTo>
                  <a:cubicBezTo>
                    <a:pt x="26" y="0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17"/>
            <p:cNvSpPr>
              <a:spLocks noChangeArrowheads="1"/>
            </p:cNvSpPr>
            <p:nvPr userDrawn="1"/>
          </p:nvSpPr>
          <p:spPr bwMode="auto">
            <a:xfrm>
              <a:off x="3144" y="280"/>
              <a:ext cx="1282" cy="1282"/>
            </a:xfrm>
            <a:prstGeom prst="ellipse">
              <a:avLst/>
            </a:prstGeom>
            <a:solidFill>
              <a:srgbClr val="A08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17"/>
            <p:cNvSpPr>
              <a:spLocks noChangeArrowheads="1"/>
            </p:cNvSpPr>
            <p:nvPr userDrawn="1"/>
          </p:nvSpPr>
          <p:spPr bwMode="auto">
            <a:xfrm>
              <a:off x="2150" y="763"/>
              <a:ext cx="1560" cy="1560"/>
            </a:xfrm>
            <a:prstGeom prst="ellipse">
              <a:avLst/>
            </a:prstGeom>
            <a:solidFill>
              <a:srgbClr val="3A4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2110" y="1886"/>
              <a:ext cx="1753" cy="1750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F69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"/>
            <p:cNvSpPr/>
            <p:nvPr/>
          </p:nvSpPr>
          <p:spPr bwMode="auto">
            <a:xfrm>
              <a:off x="2532" y="3218"/>
              <a:ext cx="1219" cy="1221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3528324" y="2200709"/>
            <a:ext cx="4745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zh-CN" altLang="en-US" sz="3200" dirty="0">
                <a:solidFill>
                  <a:srgbClr val="3A4058"/>
                </a:solidFill>
                <a:latin typeface="微软雅黑 Light" panose="020B0502040204020203" charset="-122"/>
                <a:ea typeface="微软雅黑 Light" panose="020B0502040204020203" charset="-122"/>
              </a:rPr>
              <a:t>影响因子分析及政策建议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A405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励志正能量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080" y="-2148840"/>
            <a:ext cx="6191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1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4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7" grpId="0"/>
      <p:bldP spid="47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D88540D-8300-281B-4520-DBD2458F4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106" y="2325729"/>
            <a:ext cx="2138433" cy="117003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7311597-80B1-D8CB-71F1-F9BE23964B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93879" y="244164"/>
            <a:ext cx="2637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影响因子</a:t>
            </a:r>
            <a:r>
              <a:rPr lang="en-US" altLang="zh-CN" sz="2400" b="1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OLS</a:t>
            </a:r>
            <a:r>
              <a:rPr lang="zh-CN" altLang="en-US" sz="2400" b="1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回归</a:t>
            </a:r>
            <a:endParaRPr lang="zh-CN" altLang="en-US" sz="2400" b="1" dirty="0">
              <a:solidFill>
                <a:srgbClr val="3A4058"/>
              </a:solidFill>
              <a:latin typeface="+mj-ea"/>
              <a:ea typeface="+mj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062FAD-97BF-60C5-9CAF-1FF753C21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089" y="3474052"/>
            <a:ext cx="2057450" cy="11366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FD5A6B-04FB-8DB8-C458-512A438E0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94" y="3474052"/>
            <a:ext cx="2212258" cy="11573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B2F84AB-F99E-E22E-E8AB-422E3D07C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428" y="2298349"/>
            <a:ext cx="2194661" cy="12134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A1C80DB-909D-03A6-E066-80DB8BE80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649" y="2325729"/>
            <a:ext cx="4343904" cy="26161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261928C-6C73-7F5B-DCA3-7A4BAE034D27}"/>
              </a:ext>
            </a:extLst>
          </p:cNvPr>
          <p:cNvSpPr txBox="1"/>
          <p:nvPr/>
        </p:nvSpPr>
        <p:spPr>
          <a:xfrm>
            <a:off x="643881" y="949790"/>
            <a:ext cx="80735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</a:rPr>
              <a:t>	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爬取整合</a:t>
            </a:r>
            <a:r>
              <a:rPr lang="en-US" altLang="zh-CN" sz="1600" dirty="0"/>
              <a:t>United States Department of Transportation</a:t>
            </a:r>
            <a:r>
              <a:rPr lang="zh-CN" altLang="en-US" sz="1600" dirty="0"/>
              <a:t>等多个数据源的数据获得了与车祸事故相关的交通财政投入、桥梁数、公路历程数、州平均每公里耗油量、</a:t>
            </a:r>
            <a:r>
              <a:rPr lang="zh-CN" altLang="en-US" sz="1600" b="0" i="0" dirty="0">
                <a:effectLst/>
                <a:latin typeface="Söhne"/>
              </a:rPr>
              <a:t>公共交通乘客数、通勤模式等</a:t>
            </a:r>
            <a:r>
              <a:rPr lang="en-US" altLang="zh-CN" sz="1600" b="0" i="0" dirty="0">
                <a:effectLst/>
                <a:latin typeface="Söhne"/>
              </a:rPr>
              <a:t>10</a:t>
            </a:r>
            <a:r>
              <a:rPr lang="zh-CN" altLang="en-US" sz="1600" dirty="0">
                <a:latin typeface="Söhne"/>
              </a:rPr>
              <a:t>余个变量并结合源数据集天气相关变量获得</a:t>
            </a:r>
            <a:r>
              <a:rPr lang="zh-CN" altLang="en-US" sz="1600" dirty="0">
                <a:solidFill>
                  <a:srgbClr val="FFC000"/>
                </a:solidFill>
                <a:latin typeface="Söhne"/>
              </a:rPr>
              <a:t>扩展数据集</a:t>
            </a:r>
            <a:r>
              <a:rPr lang="zh-CN" altLang="en-US" sz="1600" dirty="0">
                <a:latin typeface="Söhne"/>
              </a:rPr>
              <a:t>。结合</a:t>
            </a:r>
            <a:r>
              <a:rPr lang="zh-CN" altLang="en-US" sz="1600" dirty="0">
                <a:solidFill>
                  <a:srgbClr val="FFC000"/>
                </a:solidFill>
                <a:latin typeface="Söhne"/>
              </a:rPr>
              <a:t>逐步寻优法</a:t>
            </a:r>
            <a:r>
              <a:rPr lang="zh-CN" altLang="en-US" sz="1600" dirty="0">
                <a:latin typeface="Söhne"/>
              </a:rPr>
              <a:t>和</a:t>
            </a:r>
            <a:r>
              <a:rPr lang="zh-CN" altLang="en-US" sz="1600" dirty="0">
                <a:solidFill>
                  <a:srgbClr val="FFC000"/>
                </a:solidFill>
                <a:latin typeface="Söhne"/>
              </a:rPr>
              <a:t>全子集回归</a:t>
            </a:r>
            <a:r>
              <a:rPr lang="zh-CN" altLang="en-US" sz="1600" dirty="0">
                <a:latin typeface="Söhne"/>
              </a:rPr>
              <a:t>方法，进行</a:t>
            </a:r>
            <a:r>
              <a:rPr lang="en-US" altLang="zh-CN" sz="1600" dirty="0">
                <a:latin typeface="Söhne"/>
              </a:rPr>
              <a:t>OLS</a:t>
            </a:r>
            <a:r>
              <a:rPr lang="zh-CN" altLang="en-US" sz="1600" dirty="0">
                <a:latin typeface="Söhne"/>
              </a:rPr>
              <a:t>回归得到如下回归模型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83835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:random/>
      </p:transition>
    </mc:Choice>
    <mc:Fallback xmlns="">
      <p:transition spd="slow" advTm="2000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E95A57-1B64-4C3F-9913-C988E99C6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6" y="1140589"/>
            <a:ext cx="5397544" cy="35201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CE8FE4-A969-E52E-70EF-628E8393313B}"/>
              </a:ext>
            </a:extLst>
          </p:cNvPr>
          <p:cNvSpPr txBox="1"/>
          <p:nvPr/>
        </p:nvSpPr>
        <p:spPr>
          <a:xfrm>
            <a:off x="5572125" y="1311235"/>
            <a:ext cx="3571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dirty="0"/>
              <a:t>在美国政府网站上获取政策管制相关数据，选择以下几个方面并进行数据处理：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对开车携带酒精的规定</a:t>
            </a:r>
            <a:r>
              <a:rPr lang="en-US" altLang="zh-CN" dirty="0"/>
              <a:t>——</a:t>
            </a:r>
            <a:r>
              <a:rPr lang="zh-CN" altLang="en-US" dirty="0"/>
              <a:t>按严格到宽松分为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是否强制安全带</a:t>
            </a:r>
            <a:r>
              <a:rPr lang="en-US" altLang="zh-CN" dirty="0"/>
              <a:t>——0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是否强制车辆等级</a:t>
            </a:r>
            <a:r>
              <a:rPr lang="en-US" altLang="zh-CN" dirty="0"/>
              <a:t>——0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限速</a:t>
            </a:r>
            <a:r>
              <a:rPr lang="en-US" altLang="zh-CN" dirty="0"/>
              <a:t>——</a:t>
            </a:r>
            <a:r>
              <a:rPr lang="zh-CN" altLang="en-US" dirty="0"/>
              <a:t>数值型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强制缴纳的最低保险费用金额</a:t>
            </a:r>
            <a:r>
              <a:rPr lang="en-US" altLang="zh-CN" dirty="0"/>
              <a:t>——</a:t>
            </a:r>
            <a:r>
              <a:rPr lang="zh-CN" altLang="en-US" dirty="0"/>
              <a:t>数值型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7311597-80B1-D8CB-71F1-F9BE23964B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86504" y="252585"/>
            <a:ext cx="4725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政策因素</a:t>
            </a:r>
            <a:r>
              <a:rPr lang="en-US" altLang="zh-CN" sz="2400" b="1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en-US" altLang="zh-CN" sz="2400" b="1" dirty="0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Poisson Regression</a:t>
            </a:r>
            <a:endParaRPr lang="zh-CN" altLang="en-US" sz="2400" b="1" dirty="0">
              <a:solidFill>
                <a:srgbClr val="3A4058"/>
              </a:solidFill>
              <a:latin typeface="+mj-ea"/>
              <a:ea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80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:random/>
      </p:transition>
    </mc:Choice>
    <mc:Fallback xmlns="">
      <p:transition spd="slow" advTm="2000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0E0BCCF-FA48-2E6F-F5AC-498DFC58E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65" y="3431044"/>
            <a:ext cx="2647003" cy="13978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7311597-80B1-D8CB-71F1-F9BE23964B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9574" y="22235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模型评价</a:t>
            </a:r>
            <a:endParaRPr lang="zh-CN" altLang="en-US" sz="2400" b="1" dirty="0">
              <a:solidFill>
                <a:srgbClr val="3A4058"/>
              </a:solidFill>
              <a:latin typeface="+mj-ea"/>
              <a:ea typeface="+mj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C1615B-8EE5-40E5-C097-06595DA17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66" y="2036581"/>
            <a:ext cx="2647004" cy="13996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FD1A68-7DAE-178A-D378-42E6721B7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104" y="2036581"/>
            <a:ext cx="2566162" cy="1397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4ED454-365E-CE17-ACE9-87E269DCD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104" y="3424008"/>
            <a:ext cx="2611119" cy="13978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C99A52B-EC7D-9695-E243-48E8E5CE5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573" y="111977"/>
            <a:ext cx="3342695" cy="180569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FA25194-6303-1BDC-7F05-96CE8D40A6B2}"/>
              </a:ext>
            </a:extLst>
          </p:cNvPr>
          <p:cNvSpPr txBox="1"/>
          <p:nvPr/>
        </p:nvSpPr>
        <p:spPr>
          <a:xfrm>
            <a:off x="1114100" y="1024562"/>
            <a:ext cx="35718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sz="1600" dirty="0"/>
              <a:t>在进行模型评价的过程中发现原始模型存在一定的</a:t>
            </a: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多重共线性</a:t>
            </a:r>
            <a:r>
              <a:rPr lang="zh-CN" altLang="en-US" sz="1600" dirty="0"/>
              <a:t>问题，同时也不太符合正态、线性等回归模型假设</a:t>
            </a:r>
            <a:endParaRPr lang="en-US" altLang="zh-CN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19EE240-A98D-CC68-1866-2EFB1F319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745525"/>
              </p:ext>
            </p:extLst>
          </p:nvPr>
        </p:nvGraphicFramePr>
        <p:xfrm>
          <a:off x="513460" y="2826271"/>
          <a:ext cx="2665840" cy="2004848"/>
        </p:xfrm>
        <a:graphic>
          <a:graphicData uri="http://schemas.openxmlformats.org/drawingml/2006/table">
            <a:tbl>
              <a:tblPr/>
              <a:tblGrid>
                <a:gridCol w="1332920">
                  <a:extLst>
                    <a:ext uri="{9D8B030D-6E8A-4147-A177-3AD203B41FA5}">
                      <a16:colId xmlns:a16="http://schemas.microsoft.com/office/drawing/2014/main" val="1792761760"/>
                    </a:ext>
                  </a:extLst>
                </a:gridCol>
                <a:gridCol w="1332920">
                  <a:extLst>
                    <a:ext uri="{9D8B030D-6E8A-4147-A177-3AD203B41FA5}">
                      <a16:colId xmlns:a16="http://schemas.microsoft.com/office/drawing/2014/main" val="3252844155"/>
                    </a:ext>
                  </a:extLst>
                </a:gridCol>
              </a:tblGrid>
              <a:tr h="274858">
                <a:tc>
                  <a:txBody>
                    <a:bodyPr/>
                    <a:lstStyle/>
                    <a:p>
                      <a:pPr fontAlgn="b"/>
                      <a:r>
                        <a:rPr lang="zh-CN" altLang="en-US" sz="1100" b="1" dirty="0">
                          <a:effectLst/>
                        </a:rPr>
                        <a:t>变量</a:t>
                      </a:r>
                    </a:p>
                  </a:txBody>
                  <a:tcPr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1">
                          <a:effectLst/>
                        </a:rPr>
                        <a:t>VIF</a:t>
                      </a:r>
                    </a:p>
                  </a:txBody>
                  <a:tcPr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792152"/>
                  </a:ext>
                </a:extLst>
              </a:tr>
              <a:tr h="274858">
                <a:tc>
                  <a:txBody>
                    <a:bodyPr/>
                    <a:lstStyle/>
                    <a:p>
                      <a:pPr fontAlgn="base"/>
                      <a:r>
                        <a:rPr lang="zh-CN" altLang="en-US" sz="1100" dirty="0">
                          <a:effectLst/>
                        </a:rPr>
                        <a:t>交通财政投入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zh-CN" sz="1100">
                          <a:effectLst/>
                        </a:rPr>
                        <a:t>9.450597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786524"/>
                  </a:ext>
                </a:extLst>
              </a:tr>
              <a:tr h="274858">
                <a:tc>
                  <a:txBody>
                    <a:bodyPr/>
                    <a:lstStyle/>
                    <a:p>
                      <a:pPr fontAlgn="base"/>
                      <a:r>
                        <a:rPr lang="zh-CN" altLang="en-US" sz="1100" dirty="0">
                          <a:effectLst/>
                        </a:rPr>
                        <a:t>桥梁数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zh-CN" sz="1100">
                          <a:effectLst/>
                        </a:rPr>
                        <a:t>2.453150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588473"/>
                  </a:ext>
                </a:extLst>
              </a:tr>
              <a:tr h="452708">
                <a:tc>
                  <a:txBody>
                    <a:bodyPr/>
                    <a:lstStyle/>
                    <a:p>
                      <a:pPr fontAlgn="base"/>
                      <a:r>
                        <a:rPr lang="zh-CN" altLang="en-US" sz="1100" dirty="0">
                          <a:effectLst/>
                        </a:rPr>
                        <a:t>公路汽油使用量（千加仑）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zh-CN" sz="1100">
                          <a:effectLst/>
                        </a:rPr>
                        <a:t>79.968214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895600"/>
                  </a:ext>
                </a:extLst>
              </a:tr>
              <a:tr h="452708">
                <a:tc>
                  <a:txBody>
                    <a:bodyPr/>
                    <a:lstStyle/>
                    <a:p>
                      <a:pPr fontAlgn="base"/>
                      <a:r>
                        <a:rPr lang="zh-CN" altLang="en-US" sz="1100" dirty="0">
                          <a:effectLst/>
                        </a:rPr>
                        <a:t>公路车辆行驶里程（百万英里计）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zh-CN" sz="1100">
                          <a:effectLst/>
                        </a:rPr>
                        <a:t>77.075205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10742"/>
                  </a:ext>
                </a:extLst>
              </a:tr>
              <a:tr h="274858">
                <a:tc>
                  <a:txBody>
                    <a:bodyPr/>
                    <a:lstStyle/>
                    <a:p>
                      <a:pPr fontAlgn="base"/>
                      <a:r>
                        <a:rPr lang="zh-CN" altLang="en-US" sz="1100" dirty="0">
                          <a:effectLst/>
                        </a:rPr>
                        <a:t>公共交通乘客数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zh-CN" sz="1100" dirty="0">
                          <a:effectLst/>
                        </a:rPr>
                        <a:t>2.46331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164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21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:random/>
      </p:transition>
    </mc:Choice>
    <mc:Fallback xmlns="">
      <p:transition spd="slow" advTm="2000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7311597-80B1-D8CB-71F1-F9BE23964B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86504" y="252585"/>
            <a:ext cx="2385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岭回归模型改进</a:t>
            </a:r>
            <a:endParaRPr lang="zh-CN" altLang="en-US" sz="2400" b="1" dirty="0">
              <a:solidFill>
                <a:srgbClr val="3A4058"/>
              </a:solidFill>
              <a:latin typeface="+mj-ea"/>
              <a:ea typeface="+mj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26435E-09AA-322C-C8AD-78274EC3F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563" y="2026110"/>
            <a:ext cx="4123575" cy="2724765"/>
          </a:xfrm>
          <a:prstGeom prst="rect">
            <a:avLst/>
          </a:prstGeom>
        </p:spPr>
      </p:pic>
      <p:sp>
        <p:nvSpPr>
          <p:cNvPr id="2" name="矩形 1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>
            <a:extLst>
              <a:ext uri="{FF2B5EF4-FFF2-40B4-BE49-F238E27FC236}">
                <a16:creationId xmlns:a16="http://schemas.microsoft.com/office/drawing/2014/main" id="{9495A89A-420C-D3B5-E39E-5A4896856BB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86702" y="1008275"/>
            <a:ext cx="8570595" cy="12259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/>
              <a:t>	</a:t>
            </a:r>
            <a:r>
              <a:rPr lang="zh-CN" altLang="en-US" sz="1200" dirty="0"/>
              <a:t>岭回归是专门用于共线性数据分析的有偏估计的回归方法，实际上是一种改良的最小二乘法，但它放弃了最小二乘的无偏性，损失部分信息，放弃部分精确度为代价来寻求效果稍差但更符合实际的回归方程。</a:t>
            </a:r>
            <a:endParaRPr lang="en-US" altLang="zh-CN" sz="1200" dirty="0"/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F6927B"/>
                </a:solidFill>
                <a:latin typeface="+mj-lt"/>
                <a:ea typeface="+mj-lt"/>
                <a:cs typeface="+mj-lt"/>
                <a:sym typeface="Calibri" panose="020F0502020204030204" pitchFamily="34" charset="0"/>
              </a:rPr>
              <a:t>	</a:t>
            </a:r>
            <a:r>
              <a:rPr lang="zh-CN" altLang="en-US" sz="1200" dirty="0">
                <a:sym typeface="Calibri" panose="020F0502020204030204" pitchFamily="34" charset="0"/>
              </a:rPr>
              <a:t>根据</a:t>
            </a:r>
            <a:r>
              <a: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sym typeface="Calibri" panose="020F0502020204030204" pitchFamily="34" charset="0"/>
              </a:rPr>
              <a:t>岭迹图</a:t>
            </a:r>
            <a:r>
              <a:rPr lang="zh-CN" altLang="en-US" sz="1200" dirty="0">
                <a:sym typeface="Calibri" panose="020F0502020204030204" pitchFamily="34" charset="0"/>
              </a:rPr>
              <a:t>以及</a:t>
            </a:r>
            <a:r>
              <a:rPr lang="en-US" altLang="zh-CN" sz="1200" dirty="0">
                <a:sym typeface="Calibri" panose="020F0502020204030204" pitchFamily="34" charset="0"/>
              </a:rPr>
              <a:t>ridge</a:t>
            </a:r>
            <a:r>
              <a:rPr lang="zh-CN" altLang="en-US" sz="1200" dirty="0">
                <a:sym typeface="Calibri" panose="020F0502020204030204" pitchFamily="34" charset="0"/>
              </a:rPr>
              <a:t>包中提供的</a:t>
            </a:r>
            <a:r>
              <a:rPr lang="en-US" altLang="zh-CN" sz="1200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Calibri" panose="020F0502020204030204" pitchFamily="34" charset="0"/>
              </a:rPr>
              <a:t>linearRidge</a:t>
            </a:r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  <a:sym typeface="Calibri" panose="020F0502020204030204" pitchFamily="34" charset="0"/>
              </a:rPr>
              <a:t>()</a:t>
            </a:r>
            <a:r>
              <a:rPr lang="zh-CN" altLang="en-US" sz="1200" dirty="0">
                <a:sym typeface="Calibri" panose="020F0502020204030204" pitchFamily="34" charset="0"/>
              </a:rPr>
              <a:t>自动寻优函数，最终确定岭回归</a:t>
            </a:r>
            <a:r>
              <a:rPr lang="en-US" altLang="zh-CN" sz="1200" dirty="0">
                <a:sym typeface="Calibri" panose="020F0502020204030204" pitchFamily="34" charset="0"/>
              </a:rPr>
              <a:t>K</a:t>
            </a:r>
            <a:r>
              <a:rPr lang="zh-CN" altLang="en-US" sz="1200" dirty="0">
                <a:sym typeface="Calibri" panose="020F0502020204030204" pitchFamily="34" charset="0"/>
              </a:rPr>
              <a:t>值为</a:t>
            </a:r>
            <a:r>
              <a:rPr lang="en-US" altLang="zh-CN" sz="1200" dirty="0">
                <a:sym typeface="Calibri" panose="020F0502020204030204" pitchFamily="34" charset="0"/>
              </a:rPr>
              <a:t>0.1189619</a:t>
            </a:r>
            <a:r>
              <a:rPr lang="zh-CN" altLang="en-US" sz="1200" dirty="0">
                <a:sym typeface="Calibri" panose="020F0502020204030204" pitchFamily="34" charset="0"/>
              </a:rPr>
              <a:t>。经过岭回归拟合后模型的显著性得到了进一步的提升。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lt"/>
              <a:cs typeface="+mj-lt"/>
              <a:sym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5DD5BF-1D15-A7A5-161D-F8DEB9C2C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02" y="2737098"/>
            <a:ext cx="3672000" cy="19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2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23434" y="19375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政策建议</a:t>
            </a:r>
          </a:p>
        </p:txBody>
      </p:sp>
      <p:sp>
        <p:nvSpPr>
          <p:cNvPr id="5" name="Rectangle 120"/>
          <p:cNvSpPr/>
          <p:nvPr/>
        </p:nvSpPr>
        <p:spPr>
          <a:xfrm>
            <a:off x="711077" y="562180"/>
            <a:ext cx="1771318" cy="305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id-ID" sz="1050">
                <a:solidFill>
                  <a:srgbClr val="7B7581"/>
                </a:solidFill>
                <a:latin typeface="+mj-lt"/>
                <a:cs typeface="+mn-ea"/>
                <a:sym typeface="+mn-lt"/>
              </a:rPr>
              <a:t>Review Of Work Content</a:t>
            </a:r>
          </a:p>
        </p:txBody>
      </p:sp>
      <p:sp>
        <p:nvSpPr>
          <p:cNvPr id="4" name="椭圆 3"/>
          <p:cNvSpPr/>
          <p:nvPr/>
        </p:nvSpPr>
        <p:spPr>
          <a:xfrm>
            <a:off x="3449782" y="1649037"/>
            <a:ext cx="1014153" cy="1014153"/>
          </a:xfrm>
          <a:prstGeom prst="ellipse">
            <a:avLst/>
          </a:prstGeom>
          <a:solidFill>
            <a:srgbClr val="F69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449782" y="2904259"/>
            <a:ext cx="1014153" cy="1014153"/>
          </a:xfrm>
          <a:prstGeom prst="ellipse">
            <a:avLst/>
          </a:prstGeom>
          <a:solidFill>
            <a:srgbClr val="8A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688378" y="1649037"/>
            <a:ext cx="1014153" cy="1014153"/>
          </a:xfrm>
          <a:prstGeom prst="ellipse">
            <a:avLst/>
          </a:prstGeom>
          <a:solidFill>
            <a:srgbClr val="3A4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688378" y="2904259"/>
            <a:ext cx="1014153" cy="1014153"/>
          </a:xfrm>
          <a:prstGeom prst="ellipse">
            <a:avLst/>
          </a:prstGeom>
          <a:solidFill>
            <a:srgbClr val="A08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 txBox="1"/>
          <p:nvPr/>
        </p:nvSpPr>
        <p:spPr>
          <a:xfrm>
            <a:off x="1253576" y="159313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zh-CN" altLang="en-US" dirty="0"/>
              <a:t>提高交通财政投入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A4058"/>
              </a:solidFill>
              <a:effectLst/>
              <a:uLnTx/>
              <a:uFillTx/>
              <a:latin typeface="+mj-ea"/>
              <a:ea typeface="+mj-ea"/>
              <a:cs typeface="+mn-cs"/>
              <a:sym typeface="+mn-lt"/>
            </a:endParaRPr>
          </a:p>
        </p:txBody>
      </p:sp>
      <p:sp>
        <p:nvSpPr>
          <p:cNvPr id="31" name="矩形 30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657615" y="1879533"/>
            <a:ext cx="2627286" cy="897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  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增加交通财政投入可以帮助改善交通基础设施和安全措施，从而减少交通事故的发生。政府可以考虑增加资金投入，修复和维护道路、桥梁等交通设施，提升交通安全水平。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. </a:t>
            </a:r>
          </a:p>
        </p:txBody>
      </p:sp>
      <p:sp>
        <p:nvSpPr>
          <p:cNvPr id="32" name="文本框 31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 txBox="1"/>
          <p:nvPr/>
        </p:nvSpPr>
        <p:spPr>
          <a:xfrm>
            <a:off x="1253576" y="294811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zh-CN" altLang="en-US" dirty="0"/>
              <a:t>重视公共交通发展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A4058"/>
              </a:solidFill>
              <a:effectLst/>
              <a:uLnTx/>
              <a:uFillTx/>
              <a:latin typeface="+mj-ea"/>
              <a:ea typeface="+mj-ea"/>
              <a:cs typeface="+mn-cs"/>
              <a:sym typeface="+mn-lt"/>
            </a:endParaRPr>
          </a:p>
        </p:txBody>
      </p:sp>
      <p:sp>
        <p:nvSpPr>
          <p:cNvPr id="34" name="文本框 33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 txBox="1"/>
          <p:nvPr/>
        </p:nvSpPr>
        <p:spPr>
          <a:xfrm>
            <a:off x="5844757" y="152663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dirty="0"/>
              <a:t>管理公路汽油使用量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A4058"/>
              </a:solidFill>
              <a:effectLst/>
              <a:uLnTx/>
              <a:uFillTx/>
              <a:latin typeface="+mj-ea"/>
              <a:ea typeface="+mj-ea"/>
              <a:cs typeface="+mn-cs"/>
              <a:sym typeface="+mn-lt"/>
            </a:endParaRPr>
          </a:p>
        </p:txBody>
      </p:sp>
      <p:sp>
        <p:nvSpPr>
          <p:cNvPr id="35" name="矩形 34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5844757" y="1813031"/>
            <a:ext cx="2627286" cy="897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   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公路汽油使用量的增加可能意味着交通流量的增加，增加了交通事故的风险。政府可以鼓励节能减排和推广可持续交通方式，以减少对汽油的依赖，从而降低交通事故的潜在风险。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2" name="文本框 41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 txBox="1"/>
          <p:nvPr/>
        </p:nvSpPr>
        <p:spPr>
          <a:xfrm>
            <a:off x="5844757" y="288160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dirty="0"/>
              <a:t>加强车辆注册管理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3A4058"/>
              </a:solidFill>
              <a:effectLst/>
              <a:uLnTx/>
              <a:uFillTx/>
              <a:latin typeface="+mj-ea"/>
              <a:ea typeface="+mj-ea"/>
              <a:cs typeface="+mn-cs"/>
              <a:sym typeface="+mn-lt"/>
            </a:endParaRPr>
          </a:p>
        </p:txBody>
      </p:sp>
      <p:sp>
        <p:nvSpPr>
          <p:cNvPr id="49" name="矩形 48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5844757" y="3168006"/>
            <a:ext cx="2627286" cy="897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加强对车辆注册规定的执行，确保车辆合法上路。同时，加强车辆技术检验和定期维护的要求，保障车辆的安全性能，减少因车辆故障导致的交通事故。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721639" y="3235178"/>
            <a:ext cx="470438" cy="352315"/>
            <a:chOff x="1175513" y="3652745"/>
            <a:chExt cx="449738" cy="336812"/>
          </a:xfrm>
        </p:grpSpPr>
        <p:sp>
          <p:nvSpPr>
            <p:cNvPr id="17" name="Freeform 21"/>
            <p:cNvSpPr/>
            <p:nvPr/>
          </p:nvSpPr>
          <p:spPr bwMode="auto">
            <a:xfrm>
              <a:off x="1335042" y="3802658"/>
              <a:ext cx="130680" cy="138571"/>
            </a:xfrm>
            <a:custGeom>
              <a:avLst/>
              <a:gdLst>
                <a:gd name="T0" fmla="*/ 0 w 265"/>
                <a:gd name="T1" fmla="*/ 131 h 281"/>
                <a:gd name="T2" fmla="*/ 38 w 265"/>
                <a:gd name="T3" fmla="*/ 169 h 281"/>
                <a:gd name="T4" fmla="*/ 107 w 265"/>
                <a:gd name="T5" fmla="*/ 102 h 281"/>
                <a:gd name="T6" fmla="*/ 105 w 265"/>
                <a:gd name="T7" fmla="*/ 281 h 281"/>
                <a:gd name="T8" fmla="*/ 159 w 265"/>
                <a:gd name="T9" fmla="*/ 281 h 281"/>
                <a:gd name="T10" fmla="*/ 159 w 265"/>
                <a:gd name="T11" fmla="*/ 102 h 281"/>
                <a:gd name="T12" fmla="*/ 227 w 265"/>
                <a:gd name="T13" fmla="*/ 169 h 281"/>
                <a:gd name="T14" fmla="*/ 265 w 265"/>
                <a:gd name="T15" fmla="*/ 131 h 281"/>
                <a:gd name="T16" fmla="*/ 132 w 265"/>
                <a:gd name="T17" fmla="*/ 0 h 281"/>
                <a:gd name="T18" fmla="*/ 0 w 265"/>
                <a:gd name="T19" fmla="*/ 13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5" h="281">
                  <a:moveTo>
                    <a:pt x="0" y="131"/>
                  </a:moveTo>
                  <a:lnTo>
                    <a:pt x="38" y="169"/>
                  </a:lnTo>
                  <a:lnTo>
                    <a:pt x="107" y="102"/>
                  </a:lnTo>
                  <a:lnTo>
                    <a:pt x="105" y="281"/>
                  </a:lnTo>
                  <a:lnTo>
                    <a:pt x="159" y="281"/>
                  </a:lnTo>
                  <a:lnTo>
                    <a:pt x="159" y="102"/>
                  </a:lnTo>
                  <a:lnTo>
                    <a:pt x="227" y="169"/>
                  </a:lnTo>
                  <a:lnTo>
                    <a:pt x="265" y="131"/>
                  </a:lnTo>
                  <a:lnTo>
                    <a:pt x="132" y="0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2"/>
            <p:cNvSpPr>
              <a:spLocks noEditPoints="1"/>
            </p:cNvSpPr>
            <p:nvPr/>
          </p:nvSpPr>
          <p:spPr bwMode="auto">
            <a:xfrm>
              <a:off x="1175513" y="3652745"/>
              <a:ext cx="449738" cy="336812"/>
            </a:xfrm>
            <a:custGeom>
              <a:avLst/>
              <a:gdLst>
                <a:gd name="T0" fmla="*/ 692 w 747"/>
                <a:gd name="T1" fmla="*/ 240 h 562"/>
                <a:gd name="T2" fmla="*/ 579 w 747"/>
                <a:gd name="T3" fmla="*/ 186 h 562"/>
                <a:gd name="T4" fmla="*/ 520 w 747"/>
                <a:gd name="T5" fmla="*/ 61 h 562"/>
                <a:gd name="T6" fmla="*/ 374 w 747"/>
                <a:gd name="T7" fmla="*/ 0 h 562"/>
                <a:gd name="T8" fmla="*/ 228 w 747"/>
                <a:gd name="T9" fmla="*/ 61 h 562"/>
                <a:gd name="T10" fmla="*/ 168 w 747"/>
                <a:gd name="T11" fmla="*/ 186 h 562"/>
                <a:gd name="T12" fmla="*/ 55 w 747"/>
                <a:gd name="T13" fmla="*/ 240 h 562"/>
                <a:gd name="T14" fmla="*/ 0 w 747"/>
                <a:gd name="T15" fmla="*/ 374 h 562"/>
                <a:gd name="T16" fmla="*/ 55 w 747"/>
                <a:gd name="T17" fmla="*/ 507 h 562"/>
                <a:gd name="T18" fmla="*/ 189 w 747"/>
                <a:gd name="T19" fmla="*/ 562 h 562"/>
                <a:gd name="T20" fmla="*/ 559 w 747"/>
                <a:gd name="T21" fmla="*/ 562 h 562"/>
                <a:gd name="T22" fmla="*/ 692 w 747"/>
                <a:gd name="T23" fmla="*/ 507 h 562"/>
                <a:gd name="T24" fmla="*/ 747 w 747"/>
                <a:gd name="T25" fmla="*/ 374 h 562"/>
                <a:gd name="T26" fmla="*/ 692 w 747"/>
                <a:gd name="T27" fmla="*/ 240 h 562"/>
                <a:gd name="T28" fmla="*/ 559 w 747"/>
                <a:gd name="T29" fmla="*/ 518 h 562"/>
                <a:gd name="T30" fmla="*/ 189 w 747"/>
                <a:gd name="T31" fmla="*/ 518 h 562"/>
                <a:gd name="T32" fmla="*/ 44 w 747"/>
                <a:gd name="T33" fmla="*/ 374 h 562"/>
                <a:gd name="T34" fmla="*/ 188 w 747"/>
                <a:gd name="T35" fmla="*/ 229 h 562"/>
                <a:gd name="T36" fmla="*/ 211 w 747"/>
                <a:gd name="T37" fmla="*/ 229 h 562"/>
                <a:gd name="T38" fmla="*/ 211 w 747"/>
                <a:gd name="T39" fmla="*/ 207 h 562"/>
                <a:gd name="T40" fmla="*/ 211 w 747"/>
                <a:gd name="T41" fmla="*/ 207 h 562"/>
                <a:gd name="T42" fmla="*/ 374 w 747"/>
                <a:gd name="T43" fmla="*/ 44 h 562"/>
                <a:gd name="T44" fmla="*/ 536 w 747"/>
                <a:gd name="T45" fmla="*/ 206 h 562"/>
                <a:gd name="T46" fmla="*/ 536 w 747"/>
                <a:gd name="T47" fmla="*/ 207 h 562"/>
                <a:gd name="T48" fmla="*/ 536 w 747"/>
                <a:gd name="T49" fmla="*/ 229 h 562"/>
                <a:gd name="T50" fmla="*/ 558 w 747"/>
                <a:gd name="T51" fmla="*/ 229 h 562"/>
                <a:gd name="T52" fmla="*/ 559 w 747"/>
                <a:gd name="T53" fmla="*/ 229 h 562"/>
                <a:gd name="T54" fmla="*/ 704 w 747"/>
                <a:gd name="T55" fmla="*/ 374 h 562"/>
                <a:gd name="T56" fmla="*/ 559 w 747"/>
                <a:gd name="T57" fmla="*/ 518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7" h="562">
                  <a:moveTo>
                    <a:pt x="692" y="240"/>
                  </a:moveTo>
                  <a:cubicBezTo>
                    <a:pt x="661" y="210"/>
                    <a:pt x="622" y="191"/>
                    <a:pt x="579" y="186"/>
                  </a:cubicBezTo>
                  <a:cubicBezTo>
                    <a:pt x="574" y="139"/>
                    <a:pt x="554" y="95"/>
                    <a:pt x="520" y="61"/>
                  </a:cubicBezTo>
                  <a:cubicBezTo>
                    <a:pt x="481" y="22"/>
                    <a:pt x="429" y="0"/>
                    <a:pt x="374" y="0"/>
                  </a:cubicBezTo>
                  <a:cubicBezTo>
                    <a:pt x="318" y="0"/>
                    <a:pt x="267" y="22"/>
                    <a:pt x="228" y="61"/>
                  </a:cubicBezTo>
                  <a:cubicBezTo>
                    <a:pt x="193" y="95"/>
                    <a:pt x="173" y="139"/>
                    <a:pt x="168" y="186"/>
                  </a:cubicBezTo>
                  <a:cubicBezTo>
                    <a:pt x="125" y="191"/>
                    <a:pt x="86" y="210"/>
                    <a:pt x="55" y="240"/>
                  </a:cubicBezTo>
                  <a:cubicBezTo>
                    <a:pt x="20" y="276"/>
                    <a:pt x="0" y="323"/>
                    <a:pt x="0" y="374"/>
                  </a:cubicBezTo>
                  <a:cubicBezTo>
                    <a:pt x="0" y="424"/>
                    <a:pt x="20" y="471"/>
                    <a:pt x="55" y="507"/>
                  </a:cubicBezTo>
                  <a:cubicBezTo>
                    <a:pt x="91" y="542"/>
                    <a:pt x="138" y="562"/>
                    <a:pt x="189" y="562"/>
                  </a:cubicBezTo>
                  <a:cubicBezTo>
                    <a:pt x="559" y="562"/>
                    <a:pt x="559" y="562"/>
                    <a:pt x="559" y="562"/>
                  </a:cubicBezTo>
                  <a:cubicBezTo>
                    <a:pt x="609" y="562"/>
                    <a:pt x="657" y="542"/>
                    <a:pt x="692" y="507"/>
                  </a:cubicBezTo>
                  <a:cubicBezTo>
                    <a:pt x="728" y="471"/>
                    <a:pt x="747" y="424"/>
                    <a:pt x="747" y="374"/>
                  </a:cubicBezTo>
                  <a:cubicBezTo>
                    <a:pt x="747" y="323"/>
                    <a:pt x="728" y="276"/>
                    <a:pt x="692" y="240"/>
                  </a:cubicBezTo>
                  <a:close/>
                  <a:moveTo>
                    <a:pt x="559" y="518"/>
                  </a:moveTo>
                  <a:cubicBezTo>
                    <a:pt x="189" y="518"/>
                    <a:pt x="189" y="518"/>
                    <a:pt x="189" y="518"/>
                  </a:cubicBezTo>
                  <a:cubicBezTo>
                    <a:pt x="109" y="518"/>
                    <a:pt x="44" y="453"/>
                    <a:pt x="44" y="374"/>
                  </a:cubicBezTo>
                  <a:cubicBezTo>
                    <a:pt x="44" y="294"/>
                    <a:pt x="109" y="229"/>
                    <a:pt x="188" y="229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211" y="207"/>
                    <a:pt x="211" y="207"/>
                    <a:pt x="211" y="207"/>
                  </a:cubicBezTo>
                  <a:cubicBezTo>
                    <a:pt x="211" y="117"/>
                    <a:pt x="284" y="44"/>
                    <a:pt x="374" y="44"/>
                  </a:cubicBezTo>
                  <a:cubicBezTo>
                    <a:pt x="463" y="44"/>
                    <a:pt x="536" y="117"/>
                    <a:pt x="536" y="206"/>
                  </a:cubicBezTo>
                  <a:cubicBezTo>
                    <a:pt x="536" y="207"/>
                    <a:pt x="536" y="207"/>
                    <a:pt x="536" y="207"/>
                  </a:cubicBezTo>
                  <a:cubicBezTo>
                    <a:pt x="536" y="229"/>
                    <a:pt x="536" y="229"/>
                    <a:pt x="536" y="229"/>
                  </a:cubicBezTo>
                  <a:cubicBezTo>
                    <a:pt x="558" y="229"/>
                    <a:pt x="558" y="229"/>
                    <a:pt x="558" y="229"/>
                  </a:cubicBezTo>
                  <a:cubicBezTo>
                    <a:pt x="559" y="229"/>
                    <a:pt x="559" y="229"/>
                    <a:pt x="559" y="229"/>
                  </a:cubicBezTo>
                  <a:cubicBezTo>
                    <a:pt x="639" y="229"/>
                    <a:pt x="704" y="294"/>
                    <a:pt x="704" y="374"/>
                  </a:cubicBezTo>
                  <a:cubicBezTo>
                    <a:pt x="704" y="453"/>
                    <a:pt x="639" y="518"/>
                    <a:pt x="559" y="5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772800" y="1972055"/>
            <a:ext cx="368116" cy="368116"/>
            <a:chOff x="5442899" y="3685394"/>
            <a:chExt cx="351918" cy="351918"/>
          </a:xfrm>
        </p:grpSpPr>
        <p:sp>
          <p:nvSpPr>
            <p:cNvPr id="20" name="AutoShape 56"/>
            <p:cNvSpPr/>
            <p:nvPr/>
          </p:nvSpPr>
          <p:spPr bwMode="auto">
            <a:xfrm>
              <a:off x="5442899" y="3685394"/>
              <a:ext cx="110086" cy="35191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sym typeface="黑体" panose="02010609060101010101" charset="-122"/>
              </a:endParaRPr>
            </a:p>
          </p:txBody>
        </p:sp>
        <p:sp>
          <p:nvSpPr>
            <p:cNvPr id="21" name="AutoShape 57"/>
            <p:cNvSpPr/>
            <p:nvPr/>
          </p:nvSpPr>
          <p:spPr bwMode="auto">
            <a:xfrm>
              <a:off x="5684731" y="3685394"/>
              <a:ext cx="110086" cy="35191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sym typeface="黑体" panose="02010609060101010101" charset="-122"/>
              </a:endParaRPr>
            </a:p>
          </p:txBody>
        </p:sp>
        <p:sp>
          <p:nvSpPr>
            <p:cNvPr id="22" name="AutoShape 58"/>
            <p:cNvSpPr/>
            <p:nvPr/>
          </p:nvSpPr>
          <p:spPr bwMode="auto">
            <a:xfrm>
              <a:off x="5563815" y="3685394"/>
              <a:ext cx="110088" cy="35191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黑体" panose="02010609060101010101" charset="-122"/>
                <a:sym typeface="黑体" panose="02010609060101010101" charset="-122"/>
              </a:endParaRPr>
            </a:p>
          </p:txBody>
        </p:sp>
      </p:grpSp>
      <p:grpSp>
        <p:nvGrpSpPr>
          <p:cNvPr id="23" name="Group 8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/>
          <p:cNvGrpSpPr>
            <a:grpSpLocks noChangeAspect="1"/>
          </p:cNvGrpSpPr>
          <p:nvPr/>
        </p:nvGrpSpPr>
        <p:grpSpPr bwMode="auto">
          <a:xfrm>
            <a:off x="5021800" y="3208888"/>
            <a:ext cx="347308" cy="404895"/>
            <a:chOff x="2492" y="1167"/>
            <a:chExt cx="778" cy="907"/>
          </a:xfrm>
          <a:solidFill>
            <a:schemeClr val="bg1"/>
          </a:solidFill>
        </p:grpSpPr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2492" y="1167"/>
              <a:ext cx="778" cy="907"/>
            </a:xfrm>
            <a:custGeom>
              <a:avLst/>
              <a:gdLst>
                <a:gd name="T0" fmla="*/ 579 w 636"/>
                <a:gd name="T1" fmla="*/ 0 h 746"/>
                <a:gd name="T2" fmla="*/ 57 w 636"/>
                <a:gd name="T3" fmla="*/ 0 h 746"/>
                <a:gd name="T4" fmla="*/ 0 w 636"/>
                <a:gd name="T5" fmla="*/ 57 h 746"/>
                <a:gd name="T6" fmla="*/ 0 w 636"/>
                <a:gd name="T7" fmla="*/ 689 h 746"/>
                <a:gd name="T8" fmla="*/ 57 w 636"/>
                <a:gd name="T9" fmla="*/ 746 h 746"/>
                <a:gd name="T10" fmla="*/ 579 w 636"/>
                <a:gd name="T11" fmla="*/ 746 h 746"/>
                <a:gd name="T12" fmla="*/ 636 w 636"/>
                <a:gd name="T13" fmla="*/ 689 h 746"/>
                <a:gd name="T14" fmla="*/ 636 w 636"/>
                <a:gd name="T15" fmla="*/ 57 h 746"/>
                <a:gd name="T16" fmla="*/ 579 w 636"/>
                <a:gd name="T17" fmla="*/ 0 h 746"/>
                <a:gd name="T18" fmla="*/ 43 w 636"/>
                <a:gd name="T19" fmla="*/ 689 h 746"/>
                <a:gd name="T20" fmla="*/ 43 w 636"/>
                <a:gd name="T21" fmla="*/ 57 h 746"/>
                <a:gd name="T22" fmla="*/ 57 w 636"/>
                <a:gd name="T23" fmla="*/ 43 h 746"/>
                <a:gd name="T24" fmla="*/ 94 w 636"/>
                <a:gd name="T25" fmla="*/ 43 h 746"/>
                <a:gd name="T26" fmla="*/ 94 w 636"/>
                <a:gd name="T27" fmla="*/ 703 h 746"/>
                <a:gd name="T28" fmla="*/ 57 w 636"/>
                <a:gd name="T29" fmla="*/ 703 h 746"/>
                <a:gd name="T30" fmla="*/ 43 w 636"/>
                <a:gd name="T31" fmla="*/ 689 h 746"/>
                <a:gd name="T32" fmla="*/ 593 w 636"/>
                <a:gd name="T33" fmla="*/ 689 h 746"/>
                <a:gd name="T34" fmla="*/ 579 w 636"/>
                <a:gd name="T35" fmla="*/ 703 h 746"/>
                <a:gd name="T36" fmla="*/ 138 w 636"/>
                <a:gd name="T37" fmla="*/ 703 h 746"/>
                <a:gd name="T38" fmla="*/ 138 w 636"/>
                <a:gd name="T39" fmla="*/ 43 h 746"/>
                <a:gd name="T40" fmla="*/ 579 w 636"/>
                <a:gd name="T41" fmla="*/ 43 h 746"/>
                <a:gd name="T42" fmla="*/ 593 w 636"/>
                <a:gd name="T43" fmla="*/ 57 h 746"/>
                <a:gd name="T44" fmla="*/ 593 w 636"/>
                <a:gd name="T45" fmla="*/ 689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6" h="746">
                  <a:moveTo>
                    <a:pt x="579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689"/>
                    <a:pt x="0" y="689"/>
                    <a:pt x="0" y="689"/>
                  </a:cubicBezTo>
                  <a:cubicBezTo>
                    <a:pt x="0" y="721"/>
                    <a:pt x="25" y="746"/>
                    <a:pt x="57" y="746"/>
                  </a:cubicBezTo>
                  <a:cubicBezTo>
                    <a:pt x="579" y="746"/>
                    <a:pt x="579" y="746"/>
                    <a:pt x="579" y="746"/>
                  </a:cubicBezTo>
                  <a:cubicBezTo>
                    <a:pt x="611" y="746"/>
                    <a:pt x="636" y="721"/>
                    <a:pt x="636" y="689"/>
                  </a:cubicBezTo>
                  <a:cubicBezTo>
                    <a:pt x="636" y="57"/>
                    <a:pt x="636" y="57"/>
                    <a:pt x="636" y="57"/>
                  </a:cubicBezTo>
                  <a:cubicBezTo>
                    <a:pt x="636" y="25"/>
                    <a:pt x="611" y="0"/>
                    <a:pt x="579" y="0"/>
                  </a:cubicBezTo>
                  <a:close/>
                  <a:moveTo>
                    <a:pt x="43" y="689"/>
                  </a:moveTo>
                  <a:cubicBezTo>
                    <a:pt x="43" y="57"/>
                    <a:pt x="43" y="57"/>
                    <a:pt x="43" y="57"/>
                  </a:cubicBezTo>
                  <a:cubicBezTo>
                    <a:pt x="43" y="49"/>
                    <a:pt x="49" y="43"/>
                    <a:pt x="57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4" y="703"/>
                    <a:pt x="94" y="703"/>
                    <a:pt x="94" y="703"/>
                  </a:cubicBezTo>
                  <a:cubicBezTo>
                    <a:pt x="57" y="703"/>
                    <a:pt x="57" y="703"/>
                    <a:pt x="57" y="703"/>
                  </a:cubicBezTo>
                  <a:cubicBezTo>
                    <a:pt x="49" y="703"/>
                    <a:pt x="43" y="697"/>
                    <a:pt x="43" y="689"/>
                  </a:cubicBezTo>
                  <a:close/>
                  <a:moveTo>
                    <a:pt x="593" y="689"/>
                  </a:moveTo>
                  <a:cubicBezTo>
                    <a:pt x="593" y="697"/>
                    <a:pt x="587" y="703"/>
                    <a:pt x="579" y="703"/>
                  </a:cubicBezTo>
                  <a:cubicBezTo>
                    <a:pt x="138" y="703"/>
                    <a:pt x="138" y="703"/>
                    <a:pt x="138" y="70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579" y="43"/>
                    <a:pt x="579" y="43"/>
                    <a:pt x="579" y="43"/>
                  </a:cubicBezTo>
                  <a:cubicBezTo>
                    <a:pt x="587" y="43"/>
                    <a:pt x="593" y="49"/>
                    <a:pt x="593" y="57"/>
                  </a:cubicBezTo>
                  <a:lnTo>
                    <a:pt x="593" y="6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Rectangle 10"/>
            <p:cNvSpPr>
              <a:spLocks noChangeArrowheads="1"/>
            </p:cNvSpPr>
            <p:nvPr/>
          </p:nvSpPr>
          <p:spPr bwMode="auto">
            <a:xfrm>
              <a:off x="2694" y="1474"/>
              <a:ext cx="184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Rectangle 11"/>
            <p:cNvSpPr>
              <a:spLocks noChangeArrowheads="1"/>
            </p:cNvSpPr>
            <p:nvPr/>
          </p:nvSpPr>
          <p:spPr bwMode="auto">
            <a:xfrm>
              <a:off x="2694" y="1352"/>
              <a:ext cx="245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12"/>
            <p:cNvSpPr>
              <a:spLocks noEditPoints="1"/>
            </p:cNvSpPr>
            <p:nvPr/>
          </p:nvSpPr>
          <p:spPr bwMode="auto">
            <a:xfrm>
              <a:off x="2968" y="1381"/>
              <a:ext cx="187" cy="606"/>
            </a:xfrm>
            <a:custGeom>
              <a:avLst/>
              <a:gdLst>
                <a:gd name="T0" fmla="*/ 0 w 153"/>
                <a:gd name="T1" fmla="*/ 76 h 498"/>
                <a:gd name="T2" fmla="*/ 0 w 153"/>
                <a:gd name="T3" fmla="*/ 441 h 498"/>
                <a:gd name="T4" fmla="*/ 57 w 153"/>
                <a:gd name="T5" fmla="*/ 498 h 498"/>
                <a:gd name="T6" fmla="*/ 96 w 153"/>
                <a:gd name="T7" fmla="*/ 498 h 498"/>
                <a:gd name="T8" fmla="*/ 153 w 153"/>
                <a:gd name="T9" fmla="*/ 441 h 498"/>
                <a:gd name="T10" fmla="*/ 153 w 153"/>
                <a:gd name="T11" fmla="*/ 76 h 498"/>
                <a:gd name="T12" fmla="*/ 77 w 153"/>
                <a:gd name="T13" fmla="*/ 0 h 498"/>
                <a:gd name="T14" fmla="*/ 0 w 153"/>
                <a:gd name="T15" fmla="*/ 76 h 498"/>
                <a:gd name="T16" fmla="*/ 109 w 153"/>
                <a:gd name="T17" fmla="*/ 441 h 498"/>
                <a:gd name="T18" fmla="*/ 96 w 153"/>
                <a:gd name="T19" fmla="*/ 454 h 498"/>
                <a:gd name="T20" fmla="*/ 57 w 153"/>
                <a:gd name="T21" fmla="*/ 454 h 498"/>
                <a:gd name="T22" fmla="*/ 44 w 153"/>
                <a:gd name="T23" fmla="*/ 441 h 498"/>
                <a:gd name="T24" fmla="*/ 44 w 153"/>
                <a:gd name="T25" fmla="*/ 94 h 498"/>
                <a:gd name="T26" fmla="*/ 77 w 153"/>
                <a:gd name="T27" fmla="*/ 62 h 498"/>
                <a:gd name="T28" fmla="*/ 109 w 153"/>
                <a:gd name="T29" fmla="*/ 94 h 498"/>
                <a:gd name="T30" fmla="*/ 109 w 153"/>
                <a:gd name="T31" fmla="*/ 44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" h="498">
                  <a:moveTo>
                    <a:pt x="0" y="76"/>
                  </a:moveTo>
                  <a:cubicBezTo>
                    <a:pt x="0" y="441"/>
                    <a:pt x="0" y="441"/>
                    <a:pt x="0" y="441"/>
                  </a:cubicBezTo>
                  <a:cubicBezTo>
                    <a:pt x="0" y="472"/>
                    <a:pt x="26" y="498"/>
                    <a:pt x="57" y="498"/>
                  </a:cubicBezTo>
                  <a:cubicBezTo>
                    <a:pt x="96" y="498"/>
                    <a:pt x="96" y="498"/>
                    <a:pt x="96" y="498"/>
                  </a:cubicBezTo>
                  <a:cubicBezTo>
                    <a:pt x="128" y="498"/>
                    <a:pt x="153" y="472"/>
                    <a:pt x="153" y="441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0" y="76"/>
                  </a:lnTo>
                  <a:close/>
                  <a:moveTo>
                    <a:pt x="109" y="441"/>
                  </a:moveTo>
                  <a:cubicBezTo>
                    <a:pt x="109" y="448"/>
                    <a:pt x="104" y="454"/>
                    <a:pt x="96" y="454"/>
                  </a:cubicBezTo>
                  <a:cubicBezTo>
                    <a:pt x="57" y="454"/>
                    <a:pt x="57" y="454"/>
                    <a:pt x="57" y="454"/>
                  </a:cubicBezTo>
                  <a:cubicBezTo>
                    <a:pt x="50" y="454"/>
                    <a:pt x="44" y="448"/>
                    <a:pt x="44" y="441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109" y="94"/>
                    <a:pt x="109" y="94"/>
                    <a:pt x="109" y="94"/>
                  </a:cubicBezTo>
                  <a:lnTo>
                    <a:pt x="109" y="4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962236" y="1958951"/>
            <a:ext cx="466437" cy="394324"/>
            <a:chOff x="5307284" y="1592452"/>
            <a:chExt cx="674263" cy="570019"/>
          </a:xfrm>
          <a:solidFill>
            <a:srgbClr val="FFFFFF"/>
          </a:solidFill>
        </p:grpSpPr>
        <p:sp>
          <p:nvSpPr>
            <p:cNvPr id="45" name="Freeform 16"/>
            <p:cNvSpPr/>
            <p:nvPr/>
          </p:nvSpPr>
          <p:spPr bwMode="auto">
            <a:xfrm>
              <a:off x="5455149" y="1730706"/>
              <a:ext cx="379273" cy="158215"/>
            </a:xfrm>
            <a:custGeom>
              <a:avLst/>
              <a:gdLst>
                <a:gd name="T0" fmla="*/ 348 w 513"/>
                <a:gd name="T1" fmla="*/ 0 h 214"/>
                <a:gd name="T2" fmla="*/ 210 w 513"/>
                <a:gd name="T3" fmla="*/ 139 h 214"/>
                <a:gd name="T4" fmla="*/ 119 w 513"/>
                <a:gd name="T5" fmla="*/ 48 h 214"/>
                <a:gd name="T6" fmla="*/ 0 w 513"/>
                <a:gd name="T7" fmla="*/ 166 h 214"/>
                <a:gd name="T8" fmla="*/ 38 w 513"/>
                <a:gd name="T9" fmla="*/ 202 h 214"/>
                <a:gd name="T10" fmla="*/ 119 w 513"/>
                <a:gd name="T11" fmla="*/ 123 h 214"/>
                <a:gd name="T12" fmla="*/ 210 w 513"/>
                <a:gd name="T13" fmla="*/ 214 h 214"/>
                <a:gd name="T14" fmla="*/ 348 w 513"/>
                <a:gd name="T15" fmla="*/ 76 h 214"/>
                <a:gd name="T16" fmla="*/ 475 w 513"/>
                <a:gd name="T17" fmla="*/ 202 h 214"/>
                <a:gd name="T18" fmla="*/ 513 w 513"/>
                <a:gd name="T19" fmla="*/ 165 h 214"/>
                <a:gd name="T20" fmla="*/ 348 w 513"/>
                <a:gd name="T2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3" h="214">
                  <a:moveTo>
                    <a:pt x="348" y="0"/>
                  </a:moveTo>
                  <a:lnTo>
                    <a:pt x="210" y="139"/>
                  </a:lnTo>
                  <a:lnTo>
                    <a:pt x="119" y="48"/>
                  </a:lnTo>
                  <a:lnTo>
                    <a:pt x="0" y="166"/>
                  </a:lnTo>
                  <a:lnTo>
                    <a:pt x="38" y="202"/>
                  </a:lnTo>
                  <a:lnTo>
                    <a:pt x="119" y="123"/>
                  </a:lnTo>
                  <a:lnTo>
                    <a:pt x="210" y="214"/>
                  </a:lnTo>
                  <a:lnTo>
                    <a:pt x="348" y="76"/>
                  </a:lnTo>
                  <a:lnTo>
                    <a:pt x="475" y="202"/>
                  </a:lnTo>
                  <a:lnTo>
                    <a:pt x="513" y="165"/>
                  </a:lnTo>
                  <a:lnTo>
                    <a:pt x="34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6" name="Freeform 17"/>
            <p:cNvSpPr>
              <a:spLocks noEditPoints="1"/>
            </p:cNvSpPr>
            <p:nvPr/>
          </p:nvSpPr>
          <p:spPr bwMode="auto">
            <a:xfrm>
              <a:off x="5307284" y="1592452"/>
              <a:ext cx="674263" cy="570019"/>
            </a:xfrm>
            <a:custGeom>
              <a:avLst/>
              <a:gdLst>
                <a:gd name="T0" fmla="*/ 912 w 912"/>
                <a:gd name="T1" fmla="*/ 54 h 771"/>
                <a:gd name="T2" fmla="*/ 912 w 912"/>
                <a:gd name="T3" fmla="*/ 0 h 771"/>
                <a:gd name="T4" fmla="*/ 2 w 912"/>
                <a:gd name="T5" fmla="*/ 0 h 771"/>
                <a:gd name="T6" fmla="*/ 2 w 912"/>
                <a:gd name="T7" fmla="*/ 54 h 771"/>
                <a:gd name="T8" fmla="*/ 30 w 912"/>
                <a:gd name="T9" fmla="*/ 54 h 771"/>
                <a:gd name="T10" fmla="*/ 30 w 912"/>
                <a:gd name="T11" fmla="*/ 541 h 771"/>
                <a:gd name="T12" fmla="*/ 0 w 912"/>
                <a:gd name="T13" fmla="*/ 541 h 771"/>
                <a:gd name="T14" fmla="*/ 0 w 912"/>
                <a:gd name="T15" fmla="*/ 594 h 771"/>
                <a:gd name="T16" fmla="*/ 30 w 912"/>
                <a:gd name="T17" fmla="*/ 594 h 771"/>
                <a:gd name="T18" fmla="*/ 30 w 912"/>
                <a:gd name="T19" fmla="*/ 595 h 771"/>
                <a:gd name="T20" fmla="*/ 429 w 912"/>
                <a:gd name="T21" fmla="*/ 595 h 771"/>
                <a:gd name="T22" fmla="*/ 429 w 912"/>
                <a:gd name="T23" fmla="*/ 718 h 771"/>
                <a:gd name="T24" fmla="*/ 367 w 912"/>
                <a:gd name="T25" fmla="*/ 718 h 771"/>
                <a:gd name="T26" fmla="*/ 367 w 912"/>
                <a:gd name="T27" fmla="*/ 771 h 771"/>
                <a:gd name="T28" fmla="*/ 545 w 912"/>
                <a:gd name="T29" fmla="*/ 771 h 771"/>
                <a:gd name="T30" fmla="*/ 545 w 912"/>
                <a:gd name="T31" fmla="*/ 718 h 771"/>
                <a:gd name="T32" fmla="*/ 482 w 912"/>
                <a:gd name="T33" fmla="*/ 718 h 771"/>
                <a:gd name="T34" fmla="*/ 482 w 912"/>
                <a:gd name="T35" fmla="*/ 595 h 771"/>
                <a:gd name="T36" fmla="*/ 885 w 912"/>
                <a:gd name="T37" fmla="*/ 595 h 771"/>
                <a:gd name="T38" fmla="*/ 885 w 912"/>
                <a:gd name="T39" fmla="*/ 594 h 771"/>
                <a:gd name="T40" fmla="*/ 911 w 912"/>
                <a:gd name="T41" fmla="*/ 594 h 771"/>
                <a:gd name="T42" fmla="*/ 911 w 912"/>
                <a:gd name="T43" fmla="*/ 541 h 771"/>
                <a:gd name="T44" fmla="*/ 885 w 912"/>
                <a:gd name="T45" fmla="*/ 541 h 771"/>
                <a:gd name="T46" fmla="*/ 885 w 912"/>
                <a:gd name="T47" fmla="*/ 54 h 771"/>
                <a:gd name="T48" fmla="*/ 912 w 912"/>
                <a:gd name="T49" fmla="*/ 54 h 771"/>
                <a:gd name="T50" fmla="*/ 83 w 912"/>
                <a:gd name="T51" fmla="*/ 541 h 771"/>
                <a:gd name="T52" fmla="*/ 83 w 912"/>
                <a:gd name="T53" fmla="*/ 55 h 771"/>
                <a:gd name="T54" fmla="*/ 832 w 912"/>
                <a:gd name="T55" fmla="*/ 55 h 771"/>
                <a:gd name="T56" fmla="*/ 832 w 912"/>
                <a:gd name="T57" fmla="*/ 541 h 771"/>
                <a:gd name="T58" fmla="*/ 83 w 912"/>
                <a:gd name="T59" fmla="*/ 541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12" h="771">
                  <a:moveTo>
                    <a:pt x="912" y="54"/>
                  </a:moveTo>
                  <a:lnTo>
                    <a:pt x="912" y="0"/>
                  </a:lnTo>
                  <a:lnTo>
                    <a:pt x="2" y="0"/>
                  </a:lnTo>
                  <a:lnTo>
                    <a:pt x="2" y="54"/>
                  </a:lnTo>
                  <a:lnTo>
                    <a:pt x="30" y="54"/>
                  </a:lnTo>
                  <a:lnTo>
                    <a:pt x="30" y="541"/>
                  </a:lnTo>
                  <a:lnTo>
                    <a:pt x="0" y="541"/>
                  </a:lnTo>
                  <a:lnTo>
                    <a:pt x="0" y="594"/>
                  </a:lnTo>
                  <a:lnTo>
                    <a:pt x="30" y="594"/>
                  </a:lnTo>
                  <a:lnTo>
                    <a:pt x="30" y="595"/>
                  </a:lnTo>
                  <a:lnTo>
                    <a:pt x="429" y="595"/>
                  </a:lnTo>
                  <a:lnTo>
                    <a:pt x="429" y="718"/>
                  </a:lnTo>
                  <a:lnTo>
                    <a:pt x="367" y="718"/>
                  </a:lnTo>
                  <a:lnTo>
                    <a:pt x="367" y="771"/>
                  </a:lnTo>
                  <a:lnTo>
                    <a:pt x="545" y="771"/>
                  </a:lnTo>
                  <a:lnTo>
                    <a:pt x="545" y="718"/>
                  </a:lnTo>
                  <a:lnTo>
                    <a:pt x="482" y="718"/>
                  </a:lnTo>
                  <a:lnTo>
                    <a:pt x="482" y="595"/>
                  </a:lnTo>
                  <a:lnTo>
                    <a:pt x="885" y="595"/>
                  </a:lnTo>
                  <a:lnTo>
                    <a:pt x="885" y="594"/>
                  </a:lnTo>
                  <a:lnTo>
                    <a:pt x="911" y="594"/>
                  </a:lnTo>
                  <a:lnTo>
                    <a:pt x="911" y="541"/>
                  </a:lnTo>
                  <a:lnTo>
                    <a:pt x="885" y="541"/>
                  </a:lnTo>
                  <a:lnTo>
                    <a:pt x="885" y="54"/>
                  </a:lnTo>
                  <a:lnTo>
                    <a:pt x="912" y="54"/>
                  </a:lnTo>
                  <a:close/>
                  <a:moveTo>
                    <a:pt x="83" y="541"/>
                  </a:moveTo>
                  <a:lnTo>
                    <a:pt x="83" y="55"/>
                  </a:lnTo>
                  <a:lnTo>
                    <a:pt x="832" y="55"/>
                  </a:lnTo>
                  <a:lnTo>
                    <a:pt x="832" y="541"/>
                  </a:lnTo>
                  <a:lnTo>
                    <a:pt x="83" y="54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矩形 1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>
            <a:extLst>
              <a:ext uri="{FF2B5EF4-FFF2-40B4-BE49-F238E27FC236}">
                <a16:creationId xmlns:a16="http://schemas.microsoft.com/office/drawing/2014/main" id="{248B482D-1DFD-DA22-EC42-383589491A0E}"/>
              </a:ext>
            </a:extLst>
          </p:cNvPr>
          <p:cNvSpPr/>
          <p:nvPr/>
        </p:nvSpPr>
        <p:spPr>
          <a:xfrm>
            <a:off x="702362" y="3208888"/>
            <a:ext cx="2627286" cy="1105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</a:rPr>
              <a:t>    公共交通乘客数的增加与私人车辆的使用有关，而私人车辆使用可能导致交通拥堵和交通事故的增加。政府可以加大对公共交通的投资，提高公共交通服务质量和覆盖范围，鼓励更多人使用公共交通工具，减少私人车辆的使用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4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4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4" grpId="0"/>
      <p:bldP spid="35" grpId="0"/>
      <p:bldP spid="42" grpId="0"/>
      <p:bldP spid="49" grpId="0"/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-1365408" y="-361085"/>
            <a:ext cx="4755512" cy="6068786"/>
            <a:chOff x="1167" y="280"/>
            <a:chExt cx="3259" cy="4159"/>
          </a:xfrm>
        </p:grpSpPr>
        <p:sp>
          <p:nvSpPr>
            <p:cNvPr id="16" name="Freeform 5"/>
            <p:cNvSpPr/>
            <p:nvPr userDrawn="1"/>
          </p:nvSpPr>
          <p:spPr bwMode="auto">
            <a:xfrm>
              <a:off x="1447" y="1577"/>
              <a:ext cx="1070" cy="1068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"/>
            <p:cNvSpPr/>
            <p:nvPr userDrawn="1"/>
          </p:nvSpPr>
          <p:spPr bwMode="auto">
            <a:xfrm>
              <a:off x="1655" y="2222"/>
              <a:ext cx="1068" cy="1070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"/>
            <p:cNvSpPr/>
            <p:nvPr userDrawn="1"/>
          </p:nvSpPr>
          <p:spPr bwMode="auto">
            <a:xfrm>
              <a:off x="3946" y="1831"/>
              <a:ext cx="272" cy="272"/>
            </a:xfrm>
            <a:custGeom>
              <a:avLst/>
              <a:gdLst>
                <a:gd name="T0" fmla="*/ 153 w 188"/>
                <a:gd name="T1" fmla="*/ 33 h 188"/>
                <a:gd name="T2" fmla="*/ 156 w 188"/>
                <a:gd name="T3" fmla="*/ 153 h 188"/>
                <a:gd name="T4" fmla="*/ 36 w 188"/>
                <a:gd name="T5" fmla="*/ 156 h 188"/>
                <a:gd name="T6" fmla="*/ 33 w 188"/>
                <a:gd name="T7" fmla="*/ 36 h 188"/>
                <a:gd name="T8" fmla="*/ 153 w 188"/>
                <a:gd name="T9" fmla="*/ 3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53" y="33"/>
                  </a:moveTo>
                  <a:cubicBezTo>
                    <a:pt x="187" y="65"/>
                    <a:pt x="188" y="119"/>
                    <a:pt x="156" y="153"/>
                  </a:cubicBezTo>
                  <a:cubicBezTo>
                    <a:pt x="124" y="187"/>
                    <a:pt x="70" y="188"/>
                    <a:pt x="36" y="156"/>
                  </a:cubicBezTo>
                  <a:cubicBezTo>
                    <a:pt x="2" y="123"/>
                    <a:pt x="0" y="70"/>
                    <a:pt x="33" y="36"/>
                  </a:cubicBezTo>
                  <a:cubicBezTo>
                    <a:pt x="65" y="2"/>
                    <a:pt x="119" y="0"/>
                    <a:pt x="153" y="33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"/>
            <p:cNvSpPr/>
            <p:nvPr userDrawn="1"/>
          </p:nvSpPr>
          <p:spPr bwMode="auto">
            <a:xfrm>
              <a:off x="4067" y="2462"/>
              <a:ext cx="97" cy="99"/>
            </a:xfrm>
            <a:custGeom>
              <a:avLst/>
              <a:gdLst>
                <a:gd name="T0" fmla="*/ 55 w 67"/>
                <a:gd name="T1" fmla="*/ 12 h 68"/>
                <a:gd name="T2" fmla="*/ 56 w 67"/>
                <a:gd name="T3" fmla="*/ 55 h 68"/>
                <a:gd name="T4" fmla="*/ 12 w 67"/>
                <a:gd name="T5" fmla="*/ 56 h 68"/>
                <a:gd name="T6" fmla="*/ 11 w 67"/>
                <a:gd name="T7" fmla="*/ 13 h 68"/>
                <a:gd name="T8" fmla="*/ 55 w 67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8">
                  <a:moveTo>
                    <a:pt x="55" y="12"/>
                  </a:moveTo>
                  <a:cubicBezTo>
                    <a:pt x="67" y="23"/>
                    <a:pt x="67" y="43"/>
                    <a:pt x="56" y="55"/>
                  </a:cubicBezTo>
                  <a:cubicBezTo>
                    <a:pt x="44" y="67"/>
                    <a:pt x="25" y="68"/>
                    <a:pt x="12" y="56"/>
                  </a:cubicBezTo>
                  <a:cubicBezTo>
                    <a:pt x="0" y="45"/>
                    <a:pt x="0" y="25"/>
                    <a:pt x="11" y="13"/>
                  </a:cubicBezTo>
                  <a:cubicBezTo>
                    <a:pt x="23" y="1"/>
                    <a:pt x="42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0"/>
            <p:cNvSpPr/>
            <p:nvPr userDrawn="1"/>
          </p:nvSpPr>
          <p:spPr bwMode="auto">
            <a:xfrm>
              <a:off x="1167" y="2310"/>
              <a:ext cx="98" cy="98"/>
            </a:xfrm>
            <a:custGeom>
              <a:avLst/>
              <a:gdLst>
                <a:gd name="T0" fmla="*/ 55 w 68"/>
                <a:gd name="T1" fmla="*/ 11 h 68"/>
                <a:gd name="T2" fmla="*/ 56 w 68"/>
                <a:gd name="T3" fmla="*/ 55 h 68"/>
                <a:gd name="T4" fmla="*/ 13 w 68"/>
                <a:gd name="T5" fmla="*/ 56 h 68"/>
                <a:gd name="T6" fmla="*/ 12 w 68"/>
                <a:gd name="T7" fmla="*/ 12 h 68"/>
                <a:gd name="T8" fmla="*/ 55 w 68"/>
                <a:gd name="T9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1"/>
                  </a:moveTo>
                  <a:cubicBezTo>
                    <a:pt x="67" y="23"/>
                    <a:pt x="68" y="42"/>
                    <a:pt x="56" y="55"/>
                  </a:cubicBezTo>
                  <a:cubicBezTo>
                    <a:pt x="44" y="67"/>
                    <a:pt x="25" y="68"/>
                    <a:pt x="13" y="56"/>
                  </a:cubicBezTo>
                  <a:cubicBezTo>
                    <a:pt x="0" y="44"/>
                    <a:pt x="0" y="25"/>
                    <a:pt x="12" y="12"/>
                  </a:cubicBezTo>
                  <a:cubicBezTo>
                    <a:pt x="23" y="0"/>
                    <a:pt x="43" y="0"/>
                    <a:pt x="55" y="11"/>
                  </a:cubicBezTo>
                  <a:close/>
                </a:path>
              </a:pathLst>
            </a:custGeom>
            <a:noFill/>
            <a:ln w="17463" cap="flat">
              <a:solidFill>
                <a:srgbClr val="A19694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1"/>
            <p:cNvSpPr/>
            <p:nvPr userDrawn="1"/>
          </p:nvSpPr>
          <p:spPr bwMode="auto">
            <a:xfrm>
              <a:off x="4036" y="3548"/>
              <a:ext cx="99" cy="98"/>
            </a:xfrm>
            <a:custGeom>
              <a:avLst/>
              <a:gdLst>
                <a:gd name="T0" fmla="*/ 55 w 68"/>
                <a:gd name="T1" fmla="*/ 12 h 68"/>
                <a:gd name="T2" fmla="*/ 57 w 68"/>
                <a:gd name="T3" fmla="*/ 55 h 68"/>
                <a:gd name="T4" fmla="*/ 13 w 68"/>
                <a:gd name="T5" fmla="*/ 56 h 68"/>
                <a:gd name="T6" fmla="*/ 12 w 68"/>
                <a:gd name="T7" fmla="*/ 13 h 68"/>
                <a:gd name="T8" fmla="*/ 55 w 68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2"/>
                  </a:moveTo>
                  <a:cubicBezTo>
                    <a:pt x="68" y="24"/>
                    <a:pt x="68" y="43"/>
                    <a:pt x="57" y="55"/>
                  </a:cubicBezTo>
                  <a:cubicBezTo>
                    <a:pt x="45" y="68"/>
                    <a:pt x="25" y="68"/>
                    <a:pt x="13" y="56"/>
                  </a:cubicBezTo>
                  <a:cubicBezTo>
                    <a:pt x="1" y="45"/>
                    <a:pt x="0" y="25"/>
                    <a:pt x="12" y="13"/>
                  </a:cubicBezTo>
                  <a:cubicBezTo>
                    <a:pt x="24" y="1"/>
                    <a:pt x="43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2"/>
            <p:cNvSpPr/>
            <p:nvPr userDrawn="1"/>
          </p:nvSpPr>
          <p:spPr bwMode="auto">
            <a:xfrm>
              <a:off x="2171" y="3532"/>
              <a:ext cx="235" cy="236"/>
            </a:xfrm>
            <a:custGeom>
              <a:avLst/>
              <a:gdLst>
                <a:gd name="T0" fmla="*/ 132 w 163"/>
                <a:gd name="T1" fmla="*/ 28 h 163"/>
                <a:gd name="T2" fmla="*/ 134 w 163"/>
                <a:gd name="T3" fmla="*/ 132 h 163"/>
                <a:gd name="T4" fmla="*/ 30 w 163"/>
                <a:gd name="T5" fmla="*/ 135 h 163"/>
                <a:gd name="T6" fmla="*/ 28 w 163"/>
                <a:gd name="T7" fmla="*/ 30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1" y="56"/>
                    <a:pt x="163" y="102"/>
                    <a:pt x="134" y="132"/>
                  </a:cubicBezTo>
                  <a:cubicBezTo>
                    <a:pt x="106" y="162"/>
                    <a:pt x="60" y="163"/>
                    <a:pt x="30" y="135"/>
                  </a:cubicBezTo>
                  <a:cubicBezTo>
                    <a:pt x="1" y="107"/>
                    <a:pt x="0" y="60"/>
                    <a:pt x="28" y="30"/>
                  </a:cubicBezTo>
                  <a:cubicBezTo>
                    <a:pt x="56" y="1"/>
                    <a:pt x="102" y="0"/>
                    <a:pt x="132" y="28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3"/>
            <p:cNvSpPr/>
            <p:nvPr userDrawn="1"/>
          </p:nvSpPr>
          <p:spPr bwMode="auto">
            <a:xfrm>
              <a:off x="3902" y="2939"/>
              <a:ext cx="235" cy="235"/>
            </a:xfrm>
            <a:custGeom>
              <a:avLst/>
              <a:gdLst>
                <a:gd name="T0" fmla="*/ 132 w 163"/>
                <a:gd name="T1" fmla="*/ 28 h 163"/>
                <a:gd name="T2" fmla="*/ 135 w 163"/>
                <a:gd name="T3" fmla="*/ 133 h 163"/>
                <a:gd name="T4" fmla="*/ 31 w 163"/>
                <a:gd name="T5" fmla="*/ 135 h 163"/>
                <a:gd name="T6" fmla="*/ 28 w 163"/>
                <a:gd name="T7" fmla="*/ 31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2" y="57"/>
                    <a:pt x="163" y="103"/>
                    <a:pt x="135" y="133"/>
                  </a:cubicBezTo>
                  <a:cubicBezTo>
                    <a:pt x="107" y="162"/>
                    <a:pt x="60" y="163"/>
                    <a:pt x="31" y="135"/>
                  </a:cubicBezTo>
                  <a:cubicBezTo>
                    <a:pt x="1" y="107"/>
                    <a:pt x="0" y="61"/>
                    <a:pt x="28" y="31"/>
                  </a:cubicBezTo>
                  <a:cubicBezTo>
                    <a:pt x="56" y="2"/>
                    <a:pt x="103" y="0"/>
                    <a:pt x="132" y="28"/>
                  </a:cubicBezTo>
                  <a:close/>
                </a:path>
              </a:pathLst>
            </a:custGeom>
            <a:solidFill>
              <a:srgbClr val="8A8FA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4"/>
            <p:cNvSpPr/>
            <p:nvPr userDrawn="1"/>
          </p:nvSpPr>
          <p:spPr bwMode="auto">
            <a:xfrm>
              <a:off x="1913" y="501"/>
              <a:ext cx="109" cy="108"/>
            </a:xfrm>
            <a:custGeom>
              <a:avLst/>
              <a:gdLst>
                <a:gd name="T0" fmla="*/ 61 w 75"/>
                <a:gd name="T1" fmla="*/ 13 h 75"/>
                <a:gd name="T2" fmla="*/ 62 w 75"/>
                <a:gd name="T3" fmla="*/ 61 h 75"/>
                <a:gd name="T4" fmla="*/ 14 w 75"/>
                <a:gd name="T5" fmla="*/ 62 h 75"/>
                <a:gd name="T6" fmla="*/ 13 w 75"/>
                <a:gd name="T7" fmla="*/ 14 h 75"/>
                <a:gd name="T8" fmla="*/ 61 w 75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61" y="13"/>
                  </a:moveTo>
                  <a:cubicBezTo>
                    <a:pt x="74" y="26"/>
                    <a:pt x="75" y="47"/>
                    <a:pt x="62" y="61"/>
                  </a:cubicBezTo>
                  <a:cubicBezTo>
                    <a:pt x="49" y="74"/>
                    <a:pt x="28" y="75"/>
                    <a:pt x="14" y="62"/>
                  </a:cubicBezTo>
                  <a:cubicBezTo>
                    <a:pt x="1" y="49"/>
                    <a:pt x="0" y="28"/>
                    <a:pt x="13" y="14"/>
                  </a:cubicBezTo>
                  <a:cubicBezTo>
                    <a:pt x="26" y="1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F6E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 userDrawn="1"/>
          </p:nvSpPr>
          <p:spPr bwMode="auto">
            <a:xfrm>
              <a:off x="3830" y="2182"/>
              <a:ext cx="107" cy="108"/>
            </a:xfrm>
            <a:custGeom>
              <a:avLst/>
              <a:gdLst>
                <a:gd name="T0" fmla="*/ 60 w 74"/>
                <a:gd name="T1" fmla="*/ 13 h 75"/>
                <a:gd name="T2" fmla="*/ 61 w 74"/>
                <a:gd name="T3" fmla="*/ 61 h 75"/>
                <a:gd name="T4" fmla="*/ 14 w 74"/>
                <a:gd name="T5" fmla="*/ 62 h 75"/>
                <a:gd name="T6" fmla="*/ 12 w 74"/>
                <a:gd name="T7" fmla="*/ 14 h 75"/>
                <a:gd name="T8" fmla="*/ 60 w 74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60" y="13"/>
                  </a:moveTo>
                  <a:cubicBezTo>
                    <a:pt x="73" y="26"/>
                    <a:pt x="74" y="47"/>
                    <a:pt x="61" y="61"/>
                  </a:cubicBezTo>
                  <a:cubicBezTo>
                    <a:pt x="48" y="74"/>
                    <a:pt x="27" y="75"/>
                    <a:pt x="14" y="62"/>
                  </a:cubicBezTo>
                  <a:cubicBezTo>
                    <a:pt x="0" y="49"/>
                    <a:pt x="0" y="28"/>
                    <a:pt x="12" y="14"/>
                  </a:cubicBezTo>
                  <a:cubicBezTo>
                    <a:pt x="25" y="1"/>
                    <a:pt x="47" y="0"/>
                    <a:pt x="60" y="13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6"/>
            <p:cNvSpPr/>
            <p:nvPr userDrawn="1"/>
          </p:nvSpPr>
          <p:spPr bwMode="auto">
            <a:xfrm>
              <a:off x="2390" y="3838"/>
              <a:ext cx="108" cy="107"/>
            </a:xfrm>
            <a:custGeom>
              <a:avLst/>
              <a:gdLst>
                <a:gd name="T0" fmla="*/ 61 w 75"/>
                <a:gd name="T1" fmla="*/ 13 h 74"/>
                <a:gd name="T2" fmla="*/ 62 w 75"/>
                <a:gd name="T3" fmla="*/ 60 h 74"/>
                <a:gd name="T4" fmla="*/ 14 w 75"/>
                <a:gd name="T5" fmla="*/ 61 h 74"/>
                <a:gd name="T6" fmla="*/ 13 w 75"/>
                <a:gd name="T7" fmla="*/ 14 h 74"/>
                <a:gd name="T8" fmla="*/ 61 w 75"/>
                <a:gd name="T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4">
                  <a:moveTo>
                    <a:pt x="61" y="13"/>
                  </a:moveTo>
                  <a:cubicBezTo>
                    <a:pt x="74" y="25"/>
                    <a:pt x="75" y="47"/>
                    <a:pt x="62" y="60"/>
                  </a:cubicBezTo>
                  <a:cubicBezTo>
                    <a:pt x="49" y="74"/>
                    <a:pt x="28" y="74"/>
                    <a:pt x="14" y="61"/>
                  </a:cubicBezTo>
                  <a:cubicBezTo>
                    <a:pt x="1" y="49"/>
                    <a:pt x="0" y="27"/>
                    <a:pt x="13" y="14"/>
                  </a:cubicBezTo>
                  <a:cubicBezTo>
                    <a:pt x="26" y="0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17"/>
            <p:cNvSpPr>
              <a:spLocks noChangeArrowheads="1"/>
            </p:cNvSpPr>
            <p:nvPr userDrawn="1"/>
          </p:nvSpPr>
          <p:spPr bwMode="auto">
            <a:xfrm>
              <a:off x="3144" y="280"/>
              <a:ext cx="1282" cy="1282"/>
            </a:xfrm>
            <a:prstGeom prst="ellipse">
              <a:avLst/>
            </a:prstGeom>
            <a:solidFill>
              <a:srgbClr val="A08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17"/>
            <p:cNvSpPr>
              <a:spLocks noChangeArrowheads="1"/>
            </p:cNvSpPr>
            <p:nvPr userDrawn="1"/>
          </p:nvSpPr>
          <p:spPr bwMode="auto">
            <a:xfrm>
              <a:off x="2150" y="763"/>
              <a:ext cx="1560" cy="1560"/>
            </a:xfrm>
            <a:prstGeom prst="ellipse">
              <a:avLst/>
            </a:prstGeom>
            <a:solidFill>
              <a:srgbClr val="3A4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2110" y="1886"/>
              <a:ext cx="1753" cy="1750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F69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"/>
            <p:cNvSpPr/>
            <p:nvPr/>
          </p:nvSpPr>
          <p:spPr bwMode="auto">
            <a:xfrm>
              <a:off x="2532" y="3218"/>
              <a:ext cx="1219" cy="1221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矩形 41"/>
          <p:cNvSpPr/>
          <p:nvPr/>
        </p:nvSpPr>
        <p:spPr>
          <a:xfrm>
            <a:off x="3910606" y="2748201"/>
            <a:ext cx="5206629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lang="en-US" altLang="zh-CN" sz="1050" kern="0" dirty="0">
                <a:solidFill>
                  <a:srgbClr val="7B7581"/>
                </a:solidFill>
                <a:latin typeface="黑体" panose="02010609060101010101" charset="-122"/>
                <a:ea typeface="微软雅黑 Light" panose="020B0502040204020203" charset="-122"/>
                <a:cs typeface="Arial" panose="020B0604020202020204" pitchFamily="34" charset="0"/>
              </a:rPr>
              <a:t>US Accident Data Analysis——Accident severity prediction, impact factor analysis and policy recommendations</a:t>
            </a: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rgbClr val="7B7581"/>
              </a:solidFill>
              <a:effectLst/>
              <a:uLnTx/>
              <a:uFillTx/>
              <a:latin typeface="黑体" panose="02010609060101010101" charset="-122"/>
              <a:ea typeface="微软雅黑 Light" panose="020B0502040204020203" charset="-122"/>
              <a:cs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001770" y="196469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</a:rPr>
              <a:t>感谢垂听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A405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3" name="矩形: 圆角 52"/>
          <p:cNvSpPr/>
          <p:nvPr/>
        </p:nvSpPr>
        <p:spPr>
          <a:xfrm>
            <a:off x="4001770" y="3518910"/>
            <a:ext cx="1919707" cy="407115"/>
          </a:xfrm>
          <a:prstGeom prst="roundRect">
            <a:avLst>
              <a:gd name="adj" fmla="val 50000"/>
            </a:avLst>
          </a:prstGeom>
          <a:solidFill>
            <a:srgbClr val="F69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50" dirty="0">
                <a:solidFill>
                  <a:prstClr val="white"/>
                </a:solidFill>
                <a:latin typeface="黑体" panose="02010609060101010101" charset="-122"/>
                <a:ea typeface="微软雅黑 Light" panose="020B0502040204020203" charset="-122"/>
              </a:rPr>
              <a:t>小组成员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微软雅黑 Light" panose="020B0502040204020203" charset="-122"/>
                <a:cs typeface="+mn-cs"/>
              </a:rPr>
              <a:t>：李梦麟、刘</a:t>
            </a:r>
            <a:r>
              <a:rPr lang="zh-CN" altLang="en-US" sz="1050" dirty="0">
                <a:solidFill>
                  <a:prstClr val="white"/>
                </a:solidFill>
                <a:latin typeface="黑体" panose="02010609060101010101" charset="-122"/>
                <a:ea typeface="微软雅黑 Light" panose="020B0502040204020203" charset="-122"/>
              </a:rPr>
              <a:t>新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微软雅黑 Light" panose="020B0502040204020203" charset="-122"/>
                <a:cs typeface="+mn-cs"/>
              </a:rPr>
              <a:t>桐、江炫烨、刘昕宜、卢佳奕</a:t>
            </a:r>
          </a:p>
        </p:txBody>
      </p:sp>
      <p:pic>
        <p:nvPicPr>
          <p:cNvPr id="3" name="励志正能量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080" y="-2148840"/>
            <a:ext cx="6191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2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4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4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5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22" repeatCount="indefinite" fill="remove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2" grpId="0"/>
      <p:bldP spid="42" grpId="1"/>
      <p:bldP spid="47" grpId="0"/>
      <p:bldP spid="47" grpId="1"/>
      <p:bldP spid="53" grpId="0" animBg="1"/>
      <p:bldP spid="5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29C484F-F99D-47EE-ABEE-1D0F692BFFAB}"/>
              </a:ext>
            </a:extLst>
          </p:cNvPr>
          <p:cNvSpPr/>
          <p:nvPr/>
        </p:nvSpPr>
        <p:spPr>
          <a:xfrm>
            <a:off x="723434" y="15583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数据集来源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77E498-BBEE-92C3-332D-6FCFB0BC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869" y="2153265"/>
            <a:ext cx="7329948" cy="1372206"/>
          </a:xfrm>
          <a:prstGeom prst="rect">
            <a:avLst/>
          </a:prstGeom>
        </p:spPr>
      </p:pic>
      <p:sp>
        <p:nvSpPr>
          <p:cNvPr id="8" name="矩形 7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>
            <a:extLst>
              <a:ext uri="{FF2B5EF4-FFF2-40B4-BE49-F238E27FC236}">
                <a16:creationId xmlns:a16="http://schemas.microsoft.com/office/drawing/2014/main" id="{EA31A72F-549A-378B-DC7F-FDAE8F5741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98710" y="842010"/>
            <a:ext cx="7999095" cy="13112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>
                <a:solidFill>
                  <a:srgbClr val="8A8FA5"/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Kaggle</a:t>
            </a:r>
            <a:endParaRPr kumimoji="0" lang="en-US" altLang="zh-CN" sz="1600" b="1" i="0" strike="noStrike" kern="1200" cap="none" spc="0" normalizeH="0" baseline="0" noProof="0" dirty="0">
              <a:ln>
                <a:noFill/>
              </a:ln>
              <a:solidFill>
                <a:srgbClr val="8A8FA5"/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/>
              <a:t>	Kaggle</a:t>
            </a:r>
            <a:r>
              <a:rPr lang="zh-CN" altLang="en-US" sz="1400" dirty="0"/>
              <a:t>是一个面向数据科学家、机器学习工程师和数据分析师的在线社区和平台。它提供了一个丰富的数据科学竞赛和开放数据集，旨在促进数据科学的学习、创新和合作。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1" name="矩形 10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>
            <a:extLst>
              <a:ext uri="{FF2B5EF4-FFF2-40B4-BE49-F238E27FC236}">
                <a16:creationId xmlns:a16="http://schemas.microsoft.com/office/drawing/2014/main" id="{07D985EE-E38D-670B-72A4-625738D630E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07942" y="3645862"/>
            <a:ext cx="7413801" cy="13112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/>
              <a:t>	</a:t>
            </a:r>
            <a:r>
              <a:rPr lang="zh-CN" altLang="en-US" sz="1200" dirty="0"/>
              <a:t>这是一个</a:t>
            </a:r>
            <a:r>
              <a:rPr lang="zh-CN" altLang="en-US" sz="1200" dirty="0">
                <a:solidFill>
                  <a:srgbClr val="FF0000"/>
                </a:solidFill>
              </a:rPr>
              <a:t>覆盖美国</a:t>
            </a:r>
            <a:r>
              <a:rPr lang="en-US" altLang="zh-CN" sz="1200" dirty="0">
                <a:solidFill>
                  <a:srgbClr val="FF0000"/>
                </a:solidFill>
              </a:rPr>
              <a:t>49</a:t>
            </a:r>
            <a:r>
              <a:rPr lang="zh-CN" altLang="en-US" sz="1200" dirty="0">
                <a:solidFill>
                  <a:srgbClr val="FF0000"/>
                </a:solidFill>
              </a:rPr>
              <a:t>个州</a:t>
            </a:r>
            <a:r>
              <a:rPr lang="zh-CN" altLang="en-US" sz="1200" dirty="0"/>
              <a:t>的全国性汽车事故数据集。事故数据从</a:t>
            </a:r>
            <a:r>
              <a:rPr lang="en-US" altLang="zh-CN" sz="1200" dirty="0">
                <a:solidFill>
                  <a:srgbClr val="FF0000"/>
                </a:solidFill>
              </a:rPr>
              <a:t>2016</a:t>
            </a:r>
            <a:r>
              <a:rPr lang="zh-CN" altLang="en-US" sz="1200" dirty="0">
                <a:solidFill>
                  <a:srgbClr val="FF0000"/>
                </a:solidFill>
              </a:rPr>
              <a:t>年</a:t>
            </a:r>
            <a:r>
              <a:rPr lang="en-US" altLang="zh-CN" sz="1200" dirty="0">
                <a:solidFill>
                  <a:srgbClr val="FF0000"/>
                </a:solidFill>
              </a:rPr>
              <a:t>2</a:t>
            </a:r>
            <a:r>
              <a:rPr lang="zh-CN" altLang="en-US" sz="1200" dirty="0">
                <a:solidFill>
                  <a:srgbClr val="FF0000"/>
                </a:solidFill>
              </a:rPr>
              <a:t>月至</a:t>
            </a:r>
            <a:r>
              <a:rPr lang="en-US" altLang="zh-CN" sz="1200" dirty="0">
                <a:solidFill>
                  <a:srgbClr val="FF0000"/>
                </a:solidFill>
              </a:rPr>
              <a:t>2023</a:t>
            </a:r>
            <a:r>
              <a:rPr lang="zh-CN" altLang="en-US" sz="1200" dirty="0">
                <a:solidFill>
                  <a:srgbClr val="FF0000"/>
                </a:solidFill>
              </a:rPr>
              <a:t>年</a:t>
            </a:r>
            <a:r>
              <a:rPr lang="en-US" altLang="zh-CN" sz="1200" dirty="0">
                <a:solidFill>
                  <a:srgbClr val="FF0000"/>
                </a:solidFill>
              </a:rPr>
              <a:t>3</a:t>
            </a:r>
            <a:r>
              <a:rPr lang="zh-CN" altLang="en-US" sz="1200" dirty="0">
                <a:solidFill>
                  <a:srgbClr val="FF0000"/>
                </a:solidFill>
              </a:rPr>
              <a:t>月收集</a:t>
            </a:r>
            <a:r>
              <a:rPr lang="zh-CN" altLang="en-US" sz="1200" dirty="0"/>
              <a:t>，使用了多个提供交通事件（或事件）数据流的</a:t>
            </a:r>
            <a:r>
              <a:rPr lang="en-US" altLang="zh-CN" sz="1200" dirty="0"/>
              <a:t>API</a:t>
            </a:r>
            <a:r>
              <a:rPr lang="zh-CN" altLang="en-US" sz="1200" dirty="0"/>
              <a:t>。这些</a:t>
            </a:r>
            <a:r>
              <a:rPr lang="en-US" altLang="zh-CN" sz="1200" dirty="0"/>
              <a:t>API</a:t>
            </a:r>
            <a:r>
              <a:rPr lang="zh-CN" altLang="en-US" sz="1200" dirty="0"/>
              <a:t>播放由不同实体捕获的交通数据，包括美国和各州的交通部门、执法机构、交通摄像头和道路网络内的交通传感器。该数据集目前包含</a:t>
            </a:r>
            <a:r>
              <a:rPr lang="en-US" altLang="zh-CN" sz="1200" dirty="0">
                <a:solidFill>
                  <a:srgbClr val="FF0000"/>
                </a:solidFill>
              </a:rPr>
              <a:t>280</a:t>
            </a:r>
            <a:r>
              <a:rPr lang="zh-CN" altLang="en-US" sz="1200" dirty="0">
                <a:solidFill>
                  <a:srgbClr val="FF0000"/>
                </a:solidFill>
              </a:rPr>
              <a:t>万条</a:t>
            </a:r>
            <a:r>
              <a:rPr lang="zh-CN" altLang="en-US" sz="1200" dirty="0"/>
              <a:t>事故记录。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59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29C484F-F99D-47EE-ABEE-1D0F692BFFAB}"/>
              </a:ext>
            </a:extLst>
          </p:cNvPr>
          <p:cNvSpPr/>
          <p:nvPr/>
        </p:nvSpPr>
        <p:spPr>
          <a:xfrm>
            <a:off x="723434" y="155836"/>
            <a:ext cx="1752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数据集补充</a:t>
            </a:r>
          </a:p>
        </p:txBody>
      </p:sp>
      <p:sp>
        <p:nvSpPr>
          <p:cNvPr id="8" name="矩形 7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>
            <a:extLst>
              <a:ext uri="{FF2B5EF4-FFF2-40B4-BE49-F238E27FC236}">
                <a16:creationId xmlns:a16="http://schemas.microsoft.com/office/drawing/2014/main" id="{EA31A72F-549A-378B-DC7F-FDAE8F5741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98710" y="842010"/>
            <a:ext cx="7999095" cy="13112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noProof="0" dirty="0">
                <a:solidFill>
                  <a:srgbClr val="8A8FA5"/>
                </a:solidFill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爬取数据</a:t>
            </a:r>
            <a:endParaRPr kumimoji="0" lang="en-US" altLang="zh-CN" sz="1600" b="1" i="0" strike="noStrike" kern="1200" cap="none" spc="0" normalizeH="0" baseline="0" noProof="0" dirty="0">
              <a:ln>
                <a:noFill/>
              </a:ln>
              <a:solidFill>
                <a:srgbClr val="8A8FA5"/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/>
              <a:t>	</a:t>
            </a:r>
            <a:r>
              <a:rPr lang="zh-CN" altLang="en-US" sz="1050" dirty="0"/>
              <a:t>通过</a:t>
            </a:r>
            <a:r>
              <a:rPr lang="zh-CN" altLang="en-US" sz="1050" dirty="0">
                <a:solidFill>
                  <a:schemeClr val="accent1"/>
                </a:solidFill>
              </a:rPr>
              <a:t>爬取整合</a:t>
            </a:r>
            <a:r>
              <a:rPr lang="en-US" altLang="zh-CN" sz="1200" dirty="0"/>
              <a:t>United States Department of Transportation</a:t>
            </a:r>
            <a:r>
              <a:rPr lang="zh-CN" altLang="en-US" sz="1200" dirty="0"/>
              <a:t>、</a:t>
            </a:r>
            <a:r>
              <a:rPr lang="en-US" altLang="zh-CN" sz="1200" dirty="0"/>
              <a:t>United States Census Bureau: Population Data</a:t>
            </a:r>
            <a:r>
              <a:rPr lang="zh-CN" altLang="en-US" sz="1200" dirty="0"/>
              <a:t>、</a:t>
            </a:r>
            <a:r>
              <a:rPr lang="en-US" altLang="zh-CN" sz="1200" dirty="0"/>
              <a:t>Federal Highway Administration Highway Statistics Series</a:t>
            </a:r>
            <a:r>
              <a:rPr lang="zh-CN" altLang="en-US" sz="1050" dirty="0"/>
              <a:t>等</a:t>
            </a:r>
            <a:r>
              <a:rPr lang="zh-CN" altLang="en-US" sz="1050" dirty="0">
                <a:solidFill>
                  <a:schemeClr val="accent1"/>
                </a:solidFill>
              </a:rPr>
              <a:t>多个数据源的数据及政策文件</a:t>
            </a:r>
            <a:r>
              <a:rPr lang="zh-CN" altLang="en-US" sz="1050" dirty="0"/>
              <a:t>整合，获取以州为单位的交通管制政策、交通基础设施状况及通勤情况的数据集，以辅助进一步理解事故背后成因</a:t>
            </a:r>
            <a:endParaRPr kumimoji="0" lang="zh-CN" altLang="en-US" sz="600" b="0" i="0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4FDF3D-6A58-6B05-2DD9-8B92B7604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80" y="2153265"/>
            <a:ext cx="8021840" cy="254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9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/>
          <p:cNvGrpSpPr>
            <a:grpSpLocks noChangeAspect="1"/>
          </p:cNvGrpSpPr>
          <p:nvPr/>
        </p:nvGrpSpPr>
        <p:grpSpPr bwMode="auto">
          <a:xfrm flipH="1">
            <a:off x="5306325" y="-609441"/>
            <a:ext cx="4755512" cy="6068786"/>
            <a:chOff x="1167" y="280"/>
            <a:chExt cx="3259" cy="4159"/>
          </a:xfrm>
        </p:grpSpPr>
        <p:sp>
          <p:nvSpPr>
            <p:cNvPr id="16" name="Freeform 5"/>
            <p:cNvSpPr/>
            <p:nvPr userDrawn="1"/>
          </p:nvSpPr>
          <p:spPr bwMode="auto">
            <a:xfrm>
              <a:off x="1447" y="1577"/>
              <a:ext cx="1070" cy="1068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"/>
            <p:cNvSpPr/>
            <p:nvPr userDrawn="1"/>
          </p:nvSpPr>
          <p:spPr bwMode="auto">
            <a:xfrm>
              <a:off x="1655" y="2222"/>
              <a:ext cx="1068" cy="1070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"/>
            <p:cNvSpPr/>
            <p:nvPr userDrawn="1"/>
          </p:nvSpPr>
          <p:spPr bwMode="auto">
            <a:xfrm>
              <a:off x="3946" y="1831"/>
              <a:ext cx="272" cy="272"/>
            </a:xfrm>
            <a:custGeom>
              <a:avLst/>
              <a:gdLst>
                <a:gd name="T0" fmla="*/ 153 w 188"/>
                <a:gd name="T1" fmla="*/ 33 h 188"/>
                <a:gd name="T2" fmla="*/ 156 w 188"/>
                <a:gd name="T3" fmla="*/ 153 h 188"/>
                <a:gd name="T4" fmla="*/ 36 w 188"/>
                <a:gd name="T5" fmla="*/ 156 h 188"/>
                <a:gd name="T6" fmla="*/ 33 w 188"/>
                <a:gd name="T7" fmla="*/ 36 h 188"/>
                <a:gd name="T8" fmla="*/ 153 w 188"/>
                <a:gd name="T9" fmla="*/ 3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53" y="33"/>
                  </a:moveTo>
                  <a:cubicBezTo>
                    <a:pt x="187" y="65"/>
                    <a:pt x="188" y="119"/>
                    <a:pt x="156" y="153"/>
                  </a:cubicBezTo>
                  <a:cubicBezTo>
                    <a:pt x="124" y="187"/>
                    <a:pt x="70" y="188"/>
                    <a:pt x="36" y="156"/>
                  </a:cubicBezTo>
                  <a:cubicBezTo>
                    <a:pt x="2" y="123"/>
                    <a:pt x="0" y="70"/>
                    <a:pt x="33" y="36"/>
                  </a:cubicBezTo>
                  <a:cubicBezTo>
                    <a:pt x="65" y="2"/>
                    <a:pt x="119" y="0"/>
                    <a:pt x="153" y="33"/>
                  </a:cubicBezTo>
                  <a:close/>
                </a:path>
              </a:pathLst>
            </a:custGeom>
            <a:solidFill>
              <a:srgbClr val="D4B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"/>
            <p:cNvSpPr/>
            <p:nvPr userDrawn="1"/>
          </p:nvSpPr>
          <p:spPr bwMode="auto">
            <a:xfrm>
              <a:off x="4067" y="2462"/>
              <a:ext cx="97" cy="99"/>
            </a:xfrm>
            <a:custGeom>
              <a:avLst/>
              <a:gdLst>
                <a:gd name="T0" fmla="*/ 55 w 67"/>
                <a:gd name="T1" fmla="*/ 12 h 68"/>
                <a:gd name="T2" fmla="*/ 56 w 67"/>
                <a:gd name="T3" fmla="*/ 55 h 68"/>
                <a:gd name="T4" fmla="*/ 12 w 67"/>
                <a:gd name="T5" fmla="*/ 56 h 68"/>
                <a:gd name="T6" fmla="*/ 11 w 67"/>
                <a:gd name="T7" fmla="*/ 13 h 68"/>
                <a:gd name="T8" fmla="*/ 55 w 67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8">
                  <a:moveTo>
                    <a:pt x="55" y="12"/>
                  </a:moveTo>
                  <a:cubicBezTo>
                    <a:pt x="67" y="23"/>
                    <a:pt x="67" y="43"/>
                    <a:pt x="56" y="55"/>
                  </a:cubicBezTo>
                  <a:cubicBezTo>
                    <a:pt x="44" y="67"/>
                    <a:pt x="25" y="68"/>
                    <a:pt x="12" y="56"/>
                  </a:cubicBezTo>
                  <a:cubicBezTo>
                    <a:pt x="0" y="45"/>
                    <a:pt x="0" y="25"/>
                    <a:pt x="11" y="13"/>
                  </a:cubicBezTo>
                  <a:cubicBezTo>
                    <a:pt x="23" y="1"/>
                    <a:pt x="42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0"/>
            <p:cNvSpPr/>
            <p:nvPr userDrawn="1"/>
          </p:nvSpPr>
          <p:spPr bwMode="auto">
            <a:xfrm>
              <a:off x="1167" y="2310"/>
              <a:ext cx="98" cy="98"/>
            </a:xfrm>
            <a:custGeom>
              <a:avLst/>
              <a:gdLst>
                <a:gd name="T0" fmla="*/ 55 w 68"/>
                <a:gd name="T1" fmla="*/ 11 h 68"/>
                <a:gd name="T2" fmla="*/ 56 w 68"/>
                <a:gd name="T3" fmla="*/ 55 h 68"/>
                <a:gd name="T4" fmla="*/ 13 w 68"/>
                <a:gd name="T5" fmla="*/ 56 h 68"/>
                <a:gd name="T6" fmla="*/ 12 w 68"/>
                <a:gd name="T7" fmla="*/ 12 h 68"/>
                <a:gd name="T8" fmla="*/ 55 w 68"/>
                <a:gd name="T9" fmla="*/ 1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1"/>
                  </a:moveTo>
                  <a:cubicBezTo>
                    <a:pt x="67" y="23"/>
                    <a:pt x="68" y="42"/>
                    <a:pt x="56" y="55"/>
                  </a:cubicBezTo>
                  <a:cubicBezTo>
                    <a:pt x="44" y="67"/>
                    <a:pt x="25" y="68"/>
                    <a:pt x="13" y="56"/>
                  </a:cubicBezTo>
                  <a:cubicBezTo>
                    <a:pt x="0" y="44"/>
                    <a:pt x="0" y="25"/>
                    <a:pt x="12" y="12"/>
                  </a:cubicBezTo>
                  <a:cubicBezTo>
                    <a:pt x="23" y="0"/>
                    <a:pt x="43" y="0"/>
                    <a:pt x="55" y="11"/>
                  </a:cubicBezTo>
                  <a:close/>
                </a:path>
              </a:pathLst>
            </a:custGeom>
            <a:noFill/>
            <a:ln w="17463" cap="flat">
              <a:solidFill>
                <a:srgbClr val="A19694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1"/>
            <p:cNvSpPr/>
            <p:nvPr userDrawn="1"/>
          </p:nvSpPr>
          <p:spPr bwMode="auto">
            <a:xfrm>
              <a:off x="4036" y="3548"/>
              <a:ext cx="99" cy="98"/>
            </a:xfrm>
            <a:custGeom>
              <a:avLst/>
              <a:gdLst>
                <a:gd name="T0" fmla="*/ 55 w 68"/>
                <a:gd name="T1" fmla="*/ 12 h 68"/>
                <a:gd name="T2" fmla="*/ 57 w 68"/>
                <a:gd name="T3" fmla="*/ 55 h 68"/>
                <a:gd name="T4" fmla="*/ 13 w 68"/>
                <a:gd name="T5" fmla="*/ 56 h 68"/>
                <a:gd name="T6" fmla="*/ 12 w 68"/>
                <a:gd name="T7" fmla="*/ 13 h 68"/>
                <a:gd name="T8" fmla="*/ 55 w 68"/>
                <a:gd name="T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55" y="12"/>
                  </a:moveTo>
                  <a:cubicBezTo>
                    <a:pt x="68" y="24"/>
                    <a:pt x="68" y="43"/>
                    <a:pt x="57" y="55"/>
                  </a:cubicBezTo>
                  <a:cubicBezTo>
                    <a:pt x="45" y="68"/>
                    <a:pt x="25" y="68"/>
                    <a:pt x="13" y="56"/>
                  </a:cubicBezTo>
                  <a:cubicBezTo>
                    <a:pt x="1" y="45"/>
                    <a:pt x="0" y="25"/>
                    <a:pt x="12" y="13"/>
                  </a:cubicBezTo>
                  <a:cubicBezTo>
                    <a:pt x="24" y="1"/>
                    <a:pt x="43" y="0"/>
                    <a:pt x="55" y="12"/>
                  </a:cubicBezTo>
                  <a:close/>
                </a:path>
              </a:pathLst>
            </a:custGeom>
            <a:noFill/>
            <a:ln w="17463" cap="flat">
              <a:solidFill>
                <a:srgbClr val="A0848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2"/>
            <p:cNvSpPr/>
            <p:nvPr userDrawn="1"/>
          </p:nvSpPr>
          <p:spPr bwMode="auto">
            <a:xfrm>
              <a:off x="2171" y="3532"/>
              <a:ext cx="235" cy="236"/>
            </a:xfrm>
            <a:custGeom>
              <a:avLst/>
              <a:gdLst>
                <a:gd name="T0" fmla="*/ 132 w 163"/>
                <a:gd name="T1" fmla="*/ 28 h 163"/>
                <a:gd name="T2" fmla="*/ 134 w 163"/>
                <a:gd name="T3" fmla="*/ 132 h 163"/>
                <a:gd name="T4" fmla="*/ 30 w 163"/>
                <a:gd name="T5" fmla="*/ 135 h 163"/>
                <a:gd name="T6" fmla="*/ 28 w 163"/>
                <a:gd name="T7" fmla="*/ 30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1" y="56"/>
                    <a:pt x="163" y="102"/>
                    <a:pt x="134" y="132"/>
                  </a:cubicBezTo>
                  <a:cubicBezTo>
                    <a:pt x="106" y="162"/>
                    <a:pt x="60" y="163"/>
                    <a:pt x="30" y="135"/>
                  </a:cubicBezTo>
                  <a:cubicBezTo>
                    <a:pt x="1" y="107"/>
                    <a:pt x="0" y="60"/>
                    <a:pt x="28" y="30"/>
                  </a:cubicBezTo>
                  <a:cubicBezTo>
                    <a:pt x="56" y="1"/>
                    <a:pt x="102" y="0"/>
                    <a:pt x="132" y="28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3"/>
            <p:cNvSpPr/>
            <p:nvPr userDrawn="1"/>
          </p:nvSpPr>
          <p:spPr bwMode="auto">
            <a:xfrm>
              <a:off x="3902" y="2939"/>
              <a:ext cx="235" cy="235"/>
            </a:xfrm>
            <a:custGeom>
              <a:avLst/>
              <a:gdLst>
                <a:gd name="T0" fmla="*/ 132 w 163"/>
                <a:gd name="T1" fmla="*/ 28 h 163"/>
                <a:gd name="T2" fmla="*/ 135 w 163"/>
                <a:gd name="T3" fmla="*/ 133 h 163"/>
                <a:gd name="T4" fmla="*/ 31 w 163"/>
                <a:gd name="T5" fmla="*/ 135 h 163"/>
                <a:gd name="T6" fmla="*/ 28 w 163"/>
                <a:gd name="T7" fmla="*/ 31 h 163"/>
                <a:gd name="T8" fmla="*/ 132 w 163"/>
                <a:gd name="T9" fmla="*/ 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3">
                  <a:moveTo>
                    <a:pt x="132" y="28"/>
                  </a:moveTo>
                  <a:cubicBezTo>
                    <a:pt x="162" y="57"/>
                    <a:pt x="163" y="103"/>
                    <a:pt x="135" y="133"/>
                  </a:cubicBezTo>
                  <a:cubicBezTo>
                    <a:pt x="107" y="162"/>
                    <a:pt x="60" y="163"/>
                    <a:pt x="31" y="135"/>
                  </a:cubicBezTo>
                  <a:cubicBezTo>
                    <a:pt x="1" y="107"/>
                    <a:pt x="0" y="61"/>
                    <a:pt x="28" y="31"/>
                  </a:cubicBezTo>
                  <a:cubicBezTo>
                    <a:pt x="56" y="2"/>
                    <a:pt x="103" y="0"/>
                    <a:pt x="132" y="28"/>
                  </a:cubicBezTo>
                  <a:close/>
                </a:path>
              </a:pathLst>
            </a:custGeom>
            <a:solidFill>
              <a:srgbClr val="8A8FA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4"/>
            <p:cNvSpPr/>
            <p:nvPr userDrawn="1"/>
          </p:nvSpPr>
          <p:spPr bwMode="auto">
            <a:xfrm>
              <a:off x="1913" y="501"/>
              <a:ext cx="109" cy="108"/>
            </a:xfrm>
            <a:custGeom>
              <a:avLst/>
              <a:gdLst>
                <a:gd name="T0" fmla="*/ 61 w 75"/>
                <a:gd name="T1" fmla="*/ 13 h 75"/>
                <a:gd name="T2" fmla="*/ 62 w 75"/>
                <a:gd name="T3" fmla="*/ 61 h 75"/>
                <a:gd name="T4" fmla="*/ 14 w 75"/>
                <a:gd name="T5" fmla="*/ 62 h 75"/>
                <a:gd name="T6" fmla="*/ 13 w 75"/>
                <a:gd name="T7" fmla="*/ 14 h 75"/>
                <a:gd name="T8" fmla="*/ 61 w 75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61" y="13"/>
                  </a:moveTo>
                  <a:cubicBezTo>
                    <a:pt x="74" y="26"/>
                    <a:pt x="75" y="47"/>
                    <a:pt x="62" y="61"/>
                  </a:cubicBezTo>
                  <a:cubicBezTo>
                    <a:pt x="49" y="74"/>
                    <a:pt x="28" y="75"/>
                    <a:pt x="14" y="62"/>
                  </a:cubicBezTo>
                  <a:cubicBezTo>
                    <a:pt x="1" y="49"/>
                    <a:pt x="0" y="28"/>
                    <a:pt x="13" y="14"/>
                  </a:cubicBezTo>
                  <a:cubicBezTo>
                    <a:pt x="26" y="1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F6ED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 userDrawn="1"/>
          </p:nvSpPr>
          <p:spPr bwMode="auto">
            <a:xfrm>
              <a:off x="3830" y="2182"/>
              <a:ext cx="107" cy="108"/>
            </a:xfrm>
            <a:custGeom>
              <a:avLst/>
              <a:gdLst>
                <a:gd name="T0" fmla="*/ 60 w 74"/>
                <a:gd name="T1" fmla="*/ 13 h 75"/>
                <a:gd name="T2" fmla="*/ 61 w 74"/>
                <a:gd name="T3" fmla="*/ 61 h 75"/>
                <a:gd name="T4" fmla="*/ 14 w 74"/>
                <a:gd name="T5" fmla="*/ 62 h 75"/>
                <a:gd name="T6" fmla="*/ 12 w 74"/>
                <a:gd name="T7" fmla="*/ 14 h 75"/>
                <a:gd name="T8" fmla="*/ 60 w 74"/>
                <a:gd name="T9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60" y="13"/>
                  </a:moveTo>
                  <a:cubicBezTo>
                    <a:pt x="73" y="26"/>
                    <a:pt x="74" y="47"/>
                    <a:pt x="61" y="61"/>
                  </a:cubicBezTo>
                  <a:cubicBezTo>
                    <a:pt x="48" y="74"/>
                    <a:pt x="27" y="75"/>
                    <a:pt x="14" y="62"/>
                  </a:cubicBezTo>
                  <a:cubicBezTo>
                    <a:pt x="0" y="49"/>
                    <a:pt x="0" y="28"/>
                    <a:pt x="12" y="14"/>
                  </a:cubicBezTo>
                  <a:cubicBezTo>
                    <a:pt x="25" y="1"/>
                    <a:pt x="47" y="0"/>
                    <a:pt x="60" y="13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6"/>
            <p:cNvSpPr/>
            <p:nvPr userDrawn="1"/>
          </p:nvSpPr>
          <p:spPr bwMode="auto">
            <a:xfrm>
              <a:off x="2390" y="3838"/>
              <a:ext cx="108" cy="107"/>
            </a:xfrm>
            <a:custGeom>
              <a:avLst/>
              <a:gdLst>
                <a:gd name="T0" fmla="*/ 61 w 75"/>
                <a:gd name="T1" fmla="*/ 13 h 74"/>
                <a:gd name="T2" fmla="*/ 62 w 75"/>
                <a:gd name="T3" fmla="*/ 60 h 74"/>
                <a:gd name="T4" fmla="*/ 14 w 75"/>
                <a:gd name="T5" fmla="*/ 61 h 74"/>
                <a:gd name="T6" fmla="*/ 13 w 75"/>
                <a:gd name="T7" fmla="*/ 14 h 74"/>
                <a:gd name="T8" fmla="*/ 61 w 75"/>
                <a:gd name="T9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4">
                  <a:moveTo>
                    <a:pt x="61" y="13"/>
                  </a:moveTo>
                  <a:cubicBezTo>
                    <a:pt x="74" y="25"/>
                    <a:pt x="75" y="47"/>
                    <a:pt x="62" y="60"/>
                  </a:cubicBezTo>
                  <a:cubicBezTo>
                    <a:pt x="49" y="74"/>
                    <a:pt x="28" y="74"/>
                    <a:pt x="14" y="61"/>
                  </a:cubicBezTo>
                  <a:cubicBezTo>
                    <a:pt x="1" y="49"/>
                    <a:pt x="0" y="27"/>
                    <a:pt x="13" y="14"/>
                  </a:cubicBezTo>
                  <a:cubicBezTo>
                    <a:pt x="26" y="0"/>
                    <a:pt x="47" y="0"/>
                    <a:pt x="61" y="13"/>
                  </a:cubicBezTo>
                  <a:close/>
                </a:path>
              </a:pathLst>
            </a:custGeom>
            <a:solidFill>
              <a:srgbClr val="E9D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17"/>
            <p:cNvSpPr>
              <a:spLocks noChangeArrowheads="1"/>
            </p:cNvSpPr>
            <p:nvPr userDrawn="1"/>
          </p:nvSpPr>
          <p:spPr bwMode="auto">
            <a:xfrm>
              <a:off x="3144" y="280"/>
              <a:ext cx="1282" cy="1282"/>
            </a:xfrm>
            <a:prstGeom prst="ellipse">
              <a:avLst/>
            </a:prstGeom>
            <a:solidFill>
              <a:srgbClr val="A084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17"/>
            <p:cNvSpPr>
              <a:spLocks noChangeArrowheads="1"/>
            </p:cNvSpPr>
            <p:nvPr userDrawn="1"/>
          </p:nvSpPr>
          <p:spPr bwMode="auto">
            <a:xfrm>
              <a:off x="2150" y="763"/>
              <a:ext cx="1560" cy="1560"/>
            </a:xfrm>
            <a:prstGeom prst="ellipse">
              <a:avLst/>
            </a:prstGeom>
            <a:solidFill>
              <a:srgbClr val="3A4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"/>
            <p:cNvSpPr/>
            <p:nvPr/>
          </p:nvSpPr>
          <p:spPr bwMode="auto">
            <a:xfrm>
              <a:off x="2110" y="1886"/>
              <a:ext cx="1753" cy="1750"/>
            </a:xfrm>
            <a:custGeom>
              <a:avLst/>
              <a:gdLst>
                <a:gd name="T0" fmla="*/ 601 w 741"/>
                <a:gd name="T1" fmla="*/ 127 h 740"/>
                <a:gd name="T2" fmla="*/ 613 w 741"/>
                <a:gd name="T3" fmla="*/ 601 h 740"/>
                <a:gd name="T4" fmla="*/ 140 w 741"/>
                <a:gd name="T5" fmla="*/ 613 h 740"/>
                <a:gd name="T6" fmla="*/ 128 w 741"/>
                <a:gd name="T7" fmla="*/ 139 h 740"/>
                <a:gd name="T8" fmla="*/ 601 w 741"/>
                <a:gd name="T9" fmla="*/ 12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1" h="740">
                  <a:moveTo>
                    <a:pt x="601" y="127"/>
                  </a:moveTo>
                  <a:cubicBezTo>
                    <a:pt x="735" y="255"/>
                    <a:pt x="741" y="467"/>
                    <a:pt x="613" y="601"/>
                  </a:cubicBezTo>
                  <a:cubicBezTo>
                    <a:pt x="486" y="735"/>
                    <a:pt x="274" y="740"/>
                    <a:pt x="140" y="613"/>
                  </a:cubicBezTo>
                  <a:cubicBezTo>
                    <a:pt x="6" y="486"/>
                    <a:pt x="0" y="273"/>
                    <a:pt x="128" y="139"/>
                  </a:cubicBezTo>
                  <a:cubicBezTo>
                    <a:pt x="255" y="5"/>
                    <a:pt x="467" y="0"/>
                    <a:pt x="601" y="127"/>
                  </a:cubicBezTo>
                  <a:close/>
                </a:path>
              </a:pathLst>
            </a:custGeom>
            <a:solidFill>
              <a:srgbClr val="F69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"/>
            <p:cNvSpPr/>
            <p:nvPr/>
          </p:nvSpPr>
          <p:spPr bwMode="auto">
            <a:xfrm>
              <a:off x="2532" y="3218"/>
              <a:ext cx="1219" cy="1221"/>
            </a:xfrm>
            <a:custGeom>
              <a:avLst/>
              <a:gdLst>
                <a:gd name="T0" fmla="*/ 601 w 740"/>
                <a:gd name="T1" fmla="*/ 128 h 741"/>
                <a:gd name="T2" fmla="*/ 613 w 740"/>
                <a:gd name="T3" fmla="*/ 601 h 741"/>
                <a:gd name="T4" fmla="*/ 139 w 740"/>
                <a:gd name="T5" fmla="*/ 613 h 741"/>
                <a:gd name="T6" fmla="*/ 127 w 740"/>
                <a:gd name="T7" fmla="*/ 140 h 741"/>
                <a:gd name="T8" fmla="*/ 601 w 740"/>
                <a:gd name="T9" fmla="*/ 12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0" h="741">
                  <a:moveTo>
                    <a:pt x="601" y="128"/>
                  </a:moveTo>
                  <a:cubicBezTo>
                    <a:pt x="735" y="255"/>
                    <a:pt x="740" y="467"/>
                    <a:pt x="613" y="601"/>
                  </a:cubicBezTo>
                  <a:cubicBezTo>
                    <a:pt x="486" y="735"/>
                    <a:pt x="274" y="741"/>
                    <a:pt x="139" y="613"/>
                  </a:cubicBezTo>
                  <a:cubicBezTo>
                    <a:pt x="5" y="486"/>
                    <a:pt x="0" y="274"/>
                    <a:pt x="127" y="140"/>
                  </a:cubicBezTo>
                  <a:cubicBezTo>
                    <a:pt x="255" y="6"/>
                    <a:pt x="467" y="0"/>
                    <a:pt x="601" y="128"/>
                  </a:cubicBezTo>
                  <a:close/>
                </a:path>
              </a:pathLst>
            </a:custGeom>
            <a:solidFill>
              <a:srgbClr val="8A8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541655" y="1741805"/>
            <a:ext cx="2722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>
                <a:solidFill>
                  <a:srgbClr val="3A4058"/>
                </a:solidFill>
                <a:latin typeface="微软雅黑" panose="020B0503020204020204" charset="-122"/>
                <a:ea typeface="微软雅黑" panose="020B0503020204020204" charset="-122"/>
              </a:rPr>
              <a:t>数据预处理</a:t>
            </a:r>
          </a:p>
        </p:txBody>
      </p:sp>
    </p:spTree>
  </p:cSld>
  <p:clrMapOvr>
    <a:masterClrMapping/>
  </p:clrMapOvr>
  <p:transition spd="slow" advTm="2000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23434" y="193753"/>
            <a:ext cx="1706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数据预处理</a:t>
            </a:r>
          </a:p>
        </p:txBody>
      </p:sp>
      <p:sp>
        <p:nvSpPr>
          <p:cNvPr id="5" name="Rectangle 120"/>
          <p:cNvSpPr/>
          <p:nvPr/>
        </p:nvSpPr>
        <p:spPr>
          <a:xfrm>
            <a:off x="711077" y="562180"/>
            <a:ext cx="1771318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id-ID" sz="1050">
                <a:solidFill>
                  <a:srgbClr val="7B7581"/>
                </a:solidFill>
                <a:latin typeface="+mj-lt"/>
                <a:cs typeface="+mn-ea"/>
                <a:sym typeface="+mn-lt"/>
              </a:rPr>
              <a:t>——data cleaning——</a:t>
            </a:r>
          </a:p>
        </p:txBody>
      </p:sp>
      <p:sp>
        <p:nvSpPr>
          <p:cNvPr id="16" name="Flowchart: Alternate Process 24"/>
          <p:cNvSpPr/>
          <p:nvPr/>
        </p:nvSpPr>
        <p:spPr>
          <a:xfrm rot="16200000">
            <a:off x="4210875" y="1842910"/>
            <a:ext cx="2742048" cy="1897782"/>
          </a:xfrm>
          <a:prstGeom prst="roundRect">
            <a:avLst>
              <a:gd name="adj" fmla="val 6205"/>
            </a:avLst>
          </a:prstGeom>
          <a:solidFill>
            <a:srgbClr val="3A4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7" name="Flowchart: Alternate Process 24"/>
          <p:cNvSpPr/>
          <p:nvPr/>
        </p:nvSpPr>
        <p:spPr>
          <a:xfrm rot="16200000">
            <a:off x="6207131" y="1842903"/>
            <a:ext cx="2742056" cy="1897787"/>
          </a:xfrm>
          <a:prstGeom prst="roundRect">
            <a:avLst>
              <a:gd name="adj" fmla="val 6205"/>
            </a:avLst>
          </a:prstGeom>
          <a:solidFill>
            <a:srgbClr val="F69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Flowchart: Alternate Process 24"/>
          <p:cNvSpPr/>
          <p:nvPr/>
        </p:nvSpPr>
        <p:spPr>
          <a:xfrm rot="16200000">
            <a:off x="2214609" y="1842908"/>
            <a:ext cx="2742056" cy="1897784"/>
          </a:xfrm>
          <a:prstGeom prst="roundRect">
            <a:avLst>
              <a:gd name="adj" fmla="val 6205"/>
            </a:avLst>
          </a:prstGeom>
          <a:solidFill>
            <a:srgbClr val="8A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Flowchart: Alternate Process 24"/>
          <p:cNvSpPr/>
          <p:nvPr/>
        </p:nvSpPr>
        <p:spPr>
          <a:xfrm rot="16200000">
            <a:off x="178188" y="1842909"/>
            <a:ext cx="2742048" cy="1897782"/>
          </a:xfrm>
          <a:prstGeom prst="roundRect">
            <a:avLst>
              <a:gd name="adj" fmla="val 6205"/>
            </a:avLst>
          </a:prstGeom>
          <a:solidFill>
            <a:srgbClr val="A08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2665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" name="Oval 88"/>
          <p:cNvSpPr>
            <a:spLocks noChangeAspect="1"/>
          </p:cNvSpPr>
          <p:nvPr/>
        </p:nvSpPr>
        <p:spPr>
          <a:xfrm>
            <a:off x="1122476" y="3735733"/>
            <a:ext cx="853471" cy="85418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1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1" name="Oval 94"/>
          <p:cNvSpPr>
            <a:spLocks noChangeAspect="1"/>
          </p:cNvSpPr>
          <p:nvPr/>
        </p:nvSpPr>
        <p:spPr>
          <a:xfrm>
            <a:off x="1220953" y="3834293"/>
            <a:ext cx="656515" cy="657063"/>
          </a:xfrm>
          <a:prstGeom prst="ellipse">
            <a:avLst/>
          </a:prstGeom>
          <a:solidFill>
            <a:srgbClr val="A0848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1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2" name="Oval 96"/>
          <p:cNvSpPr>
            <a:spLocks noChangeAspect="1"/>
          </p:cNvSpPr>
          <p:nvPr/>
        </p:nvSpPr>
        <p:spPr>
          <a:xfrm>
            <a:off x="3158902" y="3735733"/>
            <a:ext cx="853471" cy="85418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1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Oval 110"/>
          <p:cNvSpPr>
            <a:spLocks noChangeAspect="1"/>
          </p:cNvSpPr>
          <p:nvPr/>
        </p:nvSpPr>
        <p:spPr>
          <a:xfrm>
            <a:off x="3257380" y="3834293"/>
            <a:ext cx="656515" cy="657063"/>
          </a:xfrm>
          <a:prstGeom prst="ellipse">
            <a:avLst/>
          </a:prstGeom>
          <a:solidFill>
            <a:srgbClr val="8A8FA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1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4" name="Oval 127"/>
          <p:cNvSpPr>
            <a:spLocks noChangeAspect="1"/>
          </p:cNvSpPr>
          <p:nvPr/>
        </p:nvSpPr>
        <p:spPr>
          <a:xfrm>
            <a:off x="5155162" y="3735733"/>
            <a:ext cx="853471" cy="85418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1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5" name="Oval 128"/>
          <p:cNvSpPr>
            <a:spLocks noChangeAspect="1"/>
          </p:cNvSpPr>
          <p:nvPr/>
        </p:nvSpPr>
        <p:spPr>
          <a:xfrm>
            <a:off x="5253640" y="3834293"/>
            <a:ext cx="656515" cy="657063"/>
          </a:xfrm>
          <a:prstGeom prst="ellipse">
            <a:avLst/>
          </a:prstGeom>
          <a:solidFill>
            <a:srgbClr val="3A405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1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6" name="Oval 130"/>
          <p:cNvSpPr>
            <a:spLocks noChangeAspect="1"/>
          </p:cNvSpPr>
          <p:nvPr/>
        </p:nvSpPr>
        <p:spPr>
          <a:xfrm>
            <a:off x="7151423" y="3735733"/>
            <a:ext cx="853471" cy="85418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1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6" name="Oval 131"/>
          <p:cNvSpPr>
            <a:spLocks noChangeAspect="1"/>
          </p:cNvSpPr>
          <p:nvPr/>
        </p:nvSpPr>
        <p:spPr>
          <a:xfrm>
            <a:off x="7249900" y="3834293"/>
            <a:ext cx="656515" cy="657063"/>
          </a:xfrm>
          <a:prstGeom prst="ellipse">
            <a:avLst/>
          </a:prstGeom>
          <a:solidFill>
            <a:srgbClr val="F6927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10"/>
            <a:endParaRPr lang="en-US" sz="1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7" name="文本框 42"/>
          <p:cNvSpPr txBox="1"/>
          <p:nvPr/>
        </p:nvSpPr>
        <p:spPr>
          <a:xfrm>
            <a:off x="1339346" y="399354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en-US" altLang="zh-CN" sz="1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01</a:t>
            </a: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8" name="文本框 42"/>
          <p:cNvSpPr txBox="1"/>
          <p:nvPr/>
        </p:nvSpPr>
        <p:spPr>
          <a:xfrm>
            <a:off x="3373083" y="399354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en-US" altLang="zh-CN" sz="1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02</a:t>
            </a: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文本框 42"/>
          <p:cNvSpPr txBox="1"/>
          <p:nvPr/>
        </p:nvSpPr>
        <p:spPr>
          <a:xfrm>
            <a:off x="5375001" y="399354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en-US" altLang="zh-CN" sz="1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03</a:t>
            </a: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0" name="文本框 42"/>
          <p:cNvSpPr txBox="1"/>
          <p:nvPr/>
        </p:nvSpPr>
        <p:spPr>
          <a:xfrm>
            <a:off x="7373103" y="399354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200"/>
            <a:r>
              <a:rPr lang="en-US" altLang="zh-CN" sz="1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04</a:t>
            </a: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3" name="矩形 4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711200" y="1874484"/>
            <a:ext cx="1691005" cy="18611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-删除对研究无意义的列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·只有单值的变量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·与研究目的无关的变量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·</a:t>
            </a:r>
            <a:r>
              <a:rPr lang="zh-CN" altLang="en-US" sz="105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表达重复信息</a:t>
            </a:r>
            <a:r>
              <a:rPr lang="en-US" altLang="zh-CN" sz="105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的变量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5" name="矩形 44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/>
        </p:nvSpPr>
        <p:spPr>
          <a:xfrm>
            <a:off x="2856865" y="1800860"/>
            <a:ext cx="1601470" cy="6178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-多次抽样绘图观察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-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函数计算各列</a:t>
            </a: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缺失率</a:t>
            </a:r>
          </a:p>
        </p:txBody>
      </p:sp>
      <p:sp>
        <p:nvSpPr>
          <p:cNvPr id="46" name="文本框 45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 txBox="1"/>
          <p:nvPr/>
        </p:nvSpPr>
        <p:spPr>
          <a:xfrm>
            <a:off x="4978716" y="1551868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lt"/>
              </a:rPr>
              <a:t>异常值检测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014759" y="1551868"/>
            <a:ext cx="5374611" cy="2036517"/>
            <a:chOff x="1598" y="2444"/>
            <a:chExt cx="8464" cy="3207"/>
          </a:xfrm>
        </p:grpSpPr>
        <p:sp>
          <p:nvSpPr>
            <p:cNvPr id="41" name="文本框 40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  <p:cNvSpPr txBox="1"/>
            <p:nvPr/>
          </p:nvSpPr>
          <p:spPr>
            <a:xfrm>
              <a:off x="1598" y="2444"/>
              <a:ext cx="156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  <a:sym typeface="+mn-lt"/>
                </a:rPr>
                <a:t>冗余数据</a:t>
              </a:r>
            </a:p>
          </p:txBody>
        </p:sp>
        <p:sp>
          <p:nvSpPr>
            <p:cNvPr id="44" name="文本框 43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  <p:cNvSpPr txBox="1"/>
            <p:nvPr/>
          </p:nvSpPr>
          <p:spPr>
            <a:xfrm>
              <a:off x="4703" y="2445"/>
              <a:ext cx="1888" cy="5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  <a:sym typeface="+mn-lt"/>
                </a:rPr>
                <a:t>缺失值检测</a:t>
              </a:r>
            </a:p>
          </p:txBody>
        </p:sp>
        <p:sp>
          <p:nvSpPr>
            <p:cNvPr id="47" name="矩形 46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  <p:cNvSpPr/>
            <p:nvPr/>
          </p:nvSpPr>
          <p:spPr>
            <a:xfrm>
              <a:off x="7737" y="2836"/>
              <a:ext cx="2325" cy="28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微软雅黑" panose="020B0503020204020204" charset="-122"/>
                  <a:cs typeface="Arial" panose="020B0604020202020204" pitchFamily="34" charset="0"/>
                  <a:sym typeface="Calibri" panose="020F0502020204030204" pitchFamily="34" charset="0"/>
                </a:rPr>
                <a:t>-数值异常</a:t>
              </a:r>
              <a:endPara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  <a:p>
              <a:pPr algn="l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微软雅黑" panose="020B0503020204020204" charset="-122"/>
                  <a:cs typeface="Arial" panose="020B0604020202020204" pitchFamily="34" charset="0"/>
                  <a:sym typeface="Calibri" panose="020F0502020204030204" pitchFamily="34" charset="0"/>
                </a:rPr>
                <a:t>·</a:t>
              </a:r>
              <a:r>
                <a:rPr lang="zh-CN" altLang="en-US" sz="10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微软雅黑" panose="020B0503020204020204" charset="-122"/>
                  <a:cs typeface="Arial" panose="020B0604020202020204" pitchFamily="34" charset="0"/>
                  <a:sym typeface="Calibri" panose="020F0502020204030204" pitchFamily="34" charset="0"/>
                </a:rPr>
                <a:t>箱线图</a:t>
              </a:r>
              <a:r>
                <a:rPr lang="en-US" altLang="zh-CN" sz="10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微软雅黑" panose="020B0503020204020204" charset="-122"/>
                  <a:cs typeface="Arial" panose="020B0604020202020204" pitchFamily="34" charset="0"/>
                  <a:sym typeface="Calibri" panose="020F0502020204030204" pitchFamily="34" charset="0"/>
                </a:rPr>
                <a:t>观察</a:t>
              </a: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  <a:p>
              <a:pPr algn="l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微软雅黑" panose="020B0503020204020204" charset="-122"/>
                  <a:cs typeface="Arial" panose="020B0604020202020204" pitchFamily="34" charset="0"/>
                  <a:sym typeface="Calibri" panose="020F0502020204030204" pitchFamily="34" charset="0"/>
                </a:rPr>
                <a:t>·</a:t>
              </a:r>
              <a:r>
                <a:rPr lang="zh-CN" altLang="en-US" sz="10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微软雅黑" panose="020B0503020204020204" charset="-122"/>
                  <a:cs typeface="Arial" panose="020B0604020202020204" pitchFamily="34" charset="0"/>
                  <a:sym typeface="Calibri" panose="020F0502020204030204" pitchFamily="34" charset="0"/>
                </a:rPr>
                <a:t>根据实际情况判别</a:t>
              </a: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  <a:p>
              <a:pPr algn="l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微软雅黑" panose="020B0503020204020204" charset="-122"/>
                  <a:cs typeface="Arial" panose="020B0604020202020204" pitchFamily="34" charset="0"/>
                  <a:sym typeface="Calibri" panose="020F0502020204030204" pitchFamily="34" charset="0"/>
                </a:rPr>
                <a:t>-</a:t>
              </a:r>
              <a:r>
                <a:rPr lang="zh-CN" altLang="en-US" sz="10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微软雅黑" panose="020B0503020204020204" charset="-122"/>
                  <a:cs typeface="Arial" panose="020B0604020202020204" pitchFamily="34" charset="0"/>
                  <a:sym typeface="Calibri" panose="020F0502020204030204" pitchFamily="34" charset="0"/>
                </a:rPr>
                <a:t>离群点</a:t>
              </a: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  <a:p>
              <a:pPr algn="l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微软雅黑" panose="020B0503020204020204" charset="-122"/>
                  <a:cs typeface="Arial" panose="020B0604020202020204" pitchFamily="34" charset="0"/>
                  <a:sym typeface="Calibri" panose="020F0502020204030204" pitchFamily="34" charset="0"/>
                </a:rPr>
                <a:t>·难以直接识别</a:t>
              </a:r>
            </a:p>
            <a:p>
              <a:pPr algn="l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050">
                  <a:solidFill>
                    <a:schemeClr val="bg1"/>
                  </a:solidFill>
                  <a:ea typeface="微软雅黑" panose="020B0503020204020204" charset="-122"/>
                  <a:cs typeface="Arial" panose="020B0604020202020204" pitchFamily="34" charset="0"/>
                  <a:sym typeface="Calibri" panose="020F0502020204030204" pitchFamily="34" charset="0"/>
                </a:rPr>
                <a:t>·</a:t>
              </a:r>
              <a:r>
                <a:rPr lang="zh-CN" altLang="en-US" sz="1050">
                  <a:solidFill>
                    <a:schemeClr val="bg1"/>
                  </a:solidFill>
                  <a:ea typeface="微软雅黑" panose="020B0503020204020204" charset="-122"/>
                  <a:cs typeface="Arial" panose="020B0604020202020204" pitchFamily="34" charset="0"/>
                  <a:sym typeface="Calibri" panose="020F0502020204030204" pitchFamily="34" charset="0"/>
                </a:rPr>
                <a:t>模型选择</a:t>
              </a:r>
              <a:endParaRPr lang="en-US" altLang="zh-CN" sz="105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  <a:p>
              <a:pPr algn="l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050">
                  <a:solidFill>
                    <a:schemeClr val="bg1"/>
                  </a:solidFill>
                  <a:ea typeface="微软雅黑" panose="020B0503020204020204" charset="-122"/>
                  <a:cs typeface="Arial" panose="020B0604020202020204" pitchFamily="34" charset="0"/>
                  <a:sym typeface="Calibri" panose="020F0502020204030204" pitchFamily="34" charset="0"/>
                </a:rPr>
                <a:t>·</a:t>
              </a:r>
              <a:r>
                <a:rPr lang="zh-CN" altLang="en-US" sz="1050">
                  <a:solidFill>
                    <a:schemeClr val="bg1"/>
                  </a:solidFill>
                  <a:ea typeface="微软雅黑" panose="020B0503020204020204" charset="-122"/>
                  <a:cs typeface="Arial" panose="020B0604020202020204" pitchFamily="34" charset="0"/>
                  <a:sym typeface="Calibri" panose="020F0502020204030204" pitchFamily="34" charset="0"/>
                </a:rPr>
                <a:t>数据压缩</a:t>
              </a:r>
            </a:p>
          </p:txBody>
        </p:sp>
      </p:grpSp>
      <p:sp>
        <p:nvSpPr>
          <p:cNvPr id="48" name="文本框 47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 txBox="1"/>
          <p:nvPr/>
        </p:nvSpPr>
        <p:spPr>
          <a:xfrm>
            <a:off x="6844231" y="2614223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lt"/>
              </a:rPr>
              <a:t>数据类型转化</a:t>
            </a:r>
          </a:p>
        </p:txBody>
      </p:sp>
      <p:sp>
        <p:nvSpPr>
          <p:cNvPr id="4" name="文本框 3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 txBox="1"/>
          <p:nvPr>
            <p:custDataLst>
              <p:tags r:id="rId1"/>
            </p:custDataLst>
          </p:nvPr>
        </p:nvSpPr>
        <p:spPr>
          <a:xfrm>
            <a:off x="2965768" y="2488493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lt"/>
              </a:rPr>
              <a:t>重复值检测</a:t>
            </a:r>
          </a:p>
        </p:txBody>
      </p:sp>
      <p:sp>
        <p:nvSpPr>
          <p:cNvPr id="7" name="矩形 6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>
            <p:custDataLst>
              <p:tags r:id="rId2"/>
            </p:custDataLst>
          </p:nvPr>
        </p:nvSpPr>
        <p:spPr>
          <a:xfrm>
            <a:off x="2856865" y="2646045"/>
            <a:ext cx="1601470" cy="12668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矩形 8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>
            <p:custDataLst>
              <p:tags r:id="rId3"/>
            </p:custDataLst>
          </p:nvPr>
        </p:nvSpPr>
        <p:spPr>
          <a:xfrm>
            <a:off x="2856865" y="2768600"/>
            <a:ext cx="1494790" cy="6178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-ID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列无重复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 即无重复值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0" name="文本框 9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 txBox="1"/>
          <p:nvPr>
            <p:custDataLst>
              <p:tags r:id="rId4"/>
            </p:custDataLst>
          </p:nvPr>
        </p:nvSpPr>
        <p:spPr>
          <a:xfrm>
            <a:off x="6640396" y="1544248"/>
            <a:ext cx="189738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5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+mn-lt"/>
              </a:rPr>
              <a:t>缺失值与异常值处理</a:t>
            </a:r>
          </a:p>
        </p:txBody>
      </p:sp>
      <p:sp>
        <p:nvSpPr>
          <p:cNvPr id="11" name="矩形 10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>
            <p:custDataLst>
              <p:tags r:id="rId5"/>
            </p:custDataLst>
          </p:nvPr>
        </p:nvSpPr>
        <p:spPr>
          <a:xfrm>
            <a:off x="6816090" y="2863215"/>
            <a:ext cx="1601470" cy="7689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-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因子变量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-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时间变量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-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特征变量构造</a:t>
            </a:r>
          </a:p>
        </p:txBody>
      </p:sp>
      <p:sp>
        <p:nvSpPr>
          <p:cNvPr id="12" name="矩形 11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>
            <p:custDataLst>
              <p:tags r:id="rId6"/>
            </p:custDataLst>
          </p:nvPr>
        </p:nvSpPr>
        <p:spPr>
          <a:xfrm>
            <a:off x="6858635" y="1800860"/>
            <a:ext cx="1601470" cy="7689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-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占比小的删除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-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异常值置空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-</a:t>
            </a: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多重插补</a:t>
            </a:r>
          </a:p>
        </p:txBody>
      </p:sp>
    </p:spTree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4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1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" fill="hold"/>
                                        <p:tgtEl>
                                          <p:spTgt spid="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5" grpId="0"/>
      <p:bldP spid="45" grpId="1"/>
      <p:bldP spid="46" grpId="0"/>
      <p:bldP spid="46" grpId="1"/>
      <p:bldP spid="48" grpId="0"/>
      <p:bldP spid="48" grpId="1"/>
      <p:bldP spid="4" grpId="0"/>
      <p:bldP spid="4" grpId="1"/>
      <p:bldP spid="7" grpId="0"/>
      <p:bldP spid="7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373549" y="193753"/>
            <a:ext cx="1706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3A4058"/>
                </a:solidFill>
                <a:latin typeface="+mj-ea"/>
                <a:ea typeface="+mj-ea"/>
                <a:sym typeface="+mn-lt"/>
              </a:rPr>
              <a:t>数据预处理</a:t>
            </a:r>
          </a:p>
        </p:txBody>
      </p:sp>
      <p:sp>
        <p:nvSpPr>
          <p:cNvPr id="5" name="Rectangle 120"/>
          <p:cNvSpPr/>
          <p:nvPr>
            <p:custDataLst>
              <p:tags r:id="rId2"/>
            </p:custDataLst>
          </p:nvPr>
        </p:nvSpPr>
        <p:spPr>
          <a:xfrm>
            <a:off x="361192" y="562180"/>
            <a:ext cx="1771318" cy="33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id-ID" sz="1050">
                <a:solidFill>
                  <a:srgbClr val="7B7581"/>
                </a:solidFill>
                <a:latin typeface="+mj-lt"/>
                <a:cs typeface="+mn-ea"/>
                <a:sym typeface="+mn-lt"/>
              </a:rPr>
              <a:t>——data cleaning——</a:t>
            </a:r>
          </a:p>
        </p:txBody>
      </p:sp>
      <p:sp>
        <p:nvSpPr>
          <p:cNvPr id="2" name="矩形 1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/>
          <p:nvPr>
            <p:custDataLst>
              <p:tags r:id="rId3"/>
            </p:custDataLst>
          </p:nvPr>
        </p:nvSpPr>
        <p:spPr>
          <a:xfrm>
            <a:off x="373380" y="842010"/>
            <a:ext cx="7999095" cy="41948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400" b="1" i="0" strike="noStrike" kern="1200" cap="none" spc="0" normalizeH="0" baseline="0" noProof="0" dirty="0">
                <a:ln>
                  <a:noFill/>
                </a:ln>
                <a:solidFill>
                  <a:srgbClr val="8A8FA5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缺失值与异常值处理</a:t>
            </a:r>
            <a:endParaRPr kumimoji="0" lang="en-US" altLang="zh-CN" sz="1400" b="1" i="0" strike="noStrike" kern="1200" cap="none" spc="0" normalizeH="0" baseline="0" noProof="0" dirty="0">
              <a:ln>
                <a:noFill/>
              </a:ln>
              <a:solidFill>
                <a:srgbClr val="8A8FA5"/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①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缺失值比例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降水量20%/风寒指数17%/风速5.5%/湿度2.6%/可见度2.5%/温度2.5%/气压2%/天气情况2.5%/风向2.6%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·对缺失率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小于10%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的列,由于样本量大，选择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完全删除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，删除的样本数接近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6.7%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·降水量</a:t>
            </a:r>
            <a:r>
              <a:rPr lang="en-US" altLang="zh-CN" sz="120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20%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/风寒指数</a:t>
            </a:r>
            <a:r>
              <a:rPr lang="en-US" altLang="zh-CN" sz="120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17%</a:t>
            </a: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缺失过多，暂缓处理,后续根据模型需要进行</a:t>
            </a:r>
            <a:r>
              <a:rPr lang="en-US" altLang="zh-CN" sz="120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插补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200" noProof="0" dirty="0">
              <a:ln>
                <a:noFill/>
              </a:ln>
              <a:solidFill>
                <a:srgbClr val="F6927B"/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②</a:t>
            </a:r>
            <a:r>
              <a:rPr lang="zh-CN" altLang="en-US" sz="120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数值型变量</a:t>
            </a:r>
            <a:r>
              <a:rPr lang="zh-CN" altLang="en-US" sz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利用箱线图与</a:t>
            </a:r>
            <a:r>
              <a:rPr lang="en-US" altLang="zh-CN" sz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describe</a:t>
            </a:r>
            <a:r>
              <a:rPr lang="zh-CN" altLang="en-US" sz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函数，结合实际判断异常：</a:t>
            </a:r>
            <a:endParaRPr lang="en-US" altLang="zh-CN" sz="12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·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将温度、可见度、风速的异常值置空，与缺失值一同进行插补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离群点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检测通过pairs函数抽样观察月份/时间/天气条件的变量关系，但由于数据量过大难以直接识别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·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考虑后续结合模型特征进一步处理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③多重插补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为防止测试集与验证集污染造成可能的数据泄露，在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6927B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划分样本集后再进行插补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rPr>
              <a:t>后续将使用交叉验证选择最优模型，故先划分十个样本集，并分别对每个样本集进行缺失值与异常值插补</a:t>
            </a: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  <a:p>
            <a:pPr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黑体" panose="02010609060101010101" charset="-122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2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429ce890-fbb8-4d19-ad8e-7b97a97a1832"/>
  <p:tag name="COMMONDATA" val="eyJoZGlkIjoiYTI4NDBjYjg5Yzk5YTg5NDdjYjk2MjY4YjQ0YmVjMD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e72d436-a050-42f7-9695-62551b493a88}"/>
  <p:tag name="TABLE_ENDDRAG_ORIGIN_RECT" val="176*104"/>
  <p:tag name="TABLE_ENDDRAG_RECT" val="293*242*176*10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2莫兰迪高级感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6927B"/>
      </a:accent1>
      <a:accent2>
        <a:srgbClr val="3A4058"/>
      </a:accent2>
      <a:accent3>
        <a:srgbClr val="A08481"/>
      </a:accent3>
      <a:accent4>
        <a:srgbClr val="8A8FA5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3">
      <a:majorFont>
        <a:latin typeface="华文细黑"/>
        <a:ea typeface="微软雅黑"/>
        <a:cs typeface=""/>
      </a:majorFont>
      <a:minorFont>
        <a:latin typeface="黑体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</TotalTime>
  <Words>3708</Words>
  <Application>Microsoft Office PowerPoint</Application>
  <PresentationFormat>全屏显示(16:9)</PresentationFormat>
  <Paragraphs>352</Paragraphs>
  <Slides>46</Slides>
  <Notes>10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7" baseType="lpstr">
      <vt:lpstr>Helvetica Neue</vt:lpstr>
      <vt:lpstr>Söhne</vt:lpstr>
      <vt:lpstr>Yu Gothic</vt:lpstr>
      <vt:lpstr>黑体</vt:lpstr>
      <vt:lpstr>华文细黑</vt:lpstr>
      <vt:lpstr>华文中宋</vt:lpstr>
      <vt:lpstr>微软雅黑</vt:lpstr>
      <vt:lpstr>微软雅黑 Light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李 梦麟</cp:lastModifiedBy>
  <cp:revision>268</cp:revision>
  <dcterms:created xsi:type="dcterms:W3CDTF">2020-07-15T03:12:00Z</dcterms:created>
  <dcterms:modified xsi:type="dcterms:W3CDTF">2023-06-06T10:15:15Z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F1FEF89EF7624B5581A1C94E719B60DA</vt:lpwstr>
  </property>
  <property fmtid="{D5CDD505-2E9C-101B-9397-08002B2CF9AE}" pid="3" name="KSOProductBuildVer">
    <vt:lpwstr>2052-11.1.0.14309</vt:lpwstr>
  </property>
</Properties>
</file>